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9" r:id="rId70"/>
    <p:sldId id="324" r:id="rId71"/>
    <p:sldId id="325" r:id="rId72"/>
    <p:sldId id="326" r:id="rId73"/>
    <p:sldId id="327" r:id="rId74"/>
    <p:sldId id="328" r:id="rId7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4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看過一次 </a:t>
            </a:r>
            <a:r>
              <a:rPr lang="en-US" altLang="zh-TW" dirty="0"/>
              <a:t>dataset</a:t>
            </a:r>
            <a:r>
              <a:rPr lang="zh-TW" altLang="en-US" dirty="0"/>
              <a:t> 是完成一個 </a:t>
            </a:r>
            <a:r>
              <a:rPr lang="en-US" altLang="zh-TW"/>
              <a:t>epoch</a:t>
            </a:r>
            <a:endParaRPr lang="zh-TW" altLang="en-US" dirty="0"/>
          </a:p>
        </p:txBody>
      </p:sp>
    </p:spTree>
    <p:extLst>
      <p:ext uri="{BB962C8B-B14F-4D97-AF65-F5344CB8AC3E}">
        <p14:creationId xmlns:p14="http://schemas.microsoft.com/office/powerpoint/2010/main" val="159955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Font typeface="Arial" panose="020B0604020202020204" pitchFamily="34" charset="0"/>
              <a:buChar char="•"/>
            </a:pPr>
            <a:r>
              <a:rPr lang="en-US" altLang="zh-TW" dirty="0"/>
              <a:t>Dropout: </a:t>
            </a:r>
            <a:r>
              <a:rPr lang="zh-TW" altLang="en-US" dirty="0"/>
              <a:t>捨棄掉一些 </a:t>
            </a:r>
            <a:r>
              <a:rPr lang="en-US" altLang="zh-TW" dirty="0"/>
              <a:t>hidden weight </a:t>
            </a:r>
            <a:r>
              <a:rPr lang="zh-TW" altLang="en-US" dirty="0"/>
              <a:t>防止 </a:t>
            </a:r>
            <a:r>
              <a:rPr lang="en-US" altLang="zh-TW" dirty="0"/>
              <a:t>overfit</a:t>
            </a:r>
          </a:p>
          <a:p>
            <a:pPr marL="342900" indent="-342900">
              <a:buFont typeface="Arial" panose="020B0604020202020204" pitchFamily="34" charset="0"/>
              <a:buChar char="•"/>
            </a:pPr>
            <a:r>
              <a:rPr lang="en-US" altLang="zh-TW" dirty="0"/>
              <a:t>Adam: </a:t>
            </a:r>
            <a:r>
              <a:rPr lang="en-US" altLang="zh-TW" dirty="0" err="1"/>
              <a:t>adagrap</a:t>
            </a:r>
            <a:r>
              <a:rPr lang="zh-TW" altLang="en-US" dirty="0"/>
              <a:t> 跟 </a:t>
            </a:r>
            <a:r>
              <a:rPr lang="en-US" altLang="zh-TW" dirty="0"/>
              <a:t>momentum</a:t>
            </a:r>
            <a:r>
              <a:rPr lang="zh-TW" altLang="en-US" dirty="0"/>
              <a:t> 的結合，前者會隨 </a:t>
            </a:r>
            <a:r>
              <a:rPr lang="en-US" altLang="zh-TW" dirty="0"/>
              <a:t>training time</a:t>
            </a:r>
            <a:r>
              <a:rPr lang="zh-TW" altLang="en-US" dirty="0"/>
              <a:t> 調整 </a:t>
            </a:r>
            <a:r>
              <a:rPr lang="en-US" altLang="zh-TW" dirty="0"/>
              <a:t>learning rate</a:t>
            </a:r>
            <a:endParaRPr lang="zh-TW" altLang="en-US" dirty="0"/>
          </a:p>
        </p:txBody>
      </p:sp>
    </p:spTree>
    <p:extLst>
      <p:ext uri="{BB962C8B-B14F-4D97-AF65-F5344CB8AC3E}">
        <p14:creationId xmlns:p14="http://schemas.microsoft.com/office/powerpoint/2010/main" val="2317123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Tf.GradientTape</a:t>
            </a:r>
            <a:r>
              <a:rPr lang="zh-TW" altLang="en-US" dirty="0"/>
              <a:t> 會記錄正向傳播的內容，呼叫她的 </a:t>
            </a:r>
            <a:r>
              <a:rPr lang="en-US" altLang="zh-TW" dirty="0"/>
              <a:t>gradient</a:t>
            </a:r>
            <a:r>
              <a:rPr lang="zh-TW" altLang="en-US" dirty="0"/>
              <a:t> 即可反向計算 </a:t>
            </a:r>
            <a:r>
              <a:rPr lang="en-US" altLang="zh-TW" dirty="0"/>
              <a:t>gradient</a:t>
            </a:r>
            <a:endParaRPr lang="zh-TW" altLang="en-US" dirty="0"/>
          </a:p>
        </p:txBody>
      </p:sp>
    </p:spTree>
    <p:extLst>
      <p:ext uri="{BB962C8B-B14F-4D97-AF65-F5344CB8AC3E}">
        <p14:creationId xmlns:p14="http://schemas.microsoft.com/office/powerpoint/2010/main" val="28910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 </a:t>
            </a:r>
            <a:r>
              <a:rPr lang="en-US" altLang="zh-TW" dirty="0" err="1"/>
              <a:t>tf</a:t>
            </a:r>
            <a:r>
              <a:rPr lang="en-US" altLang="zh-TW" dirty="0"/>
              <a:t> </a:t>
            </a:r>
            <a:r>
              <a:rPr lang="zh-TW" altLang="en-US" dirty="0"/>
              <a:t>裡面不用擔心 </a:t>
            </a:r>
            <a:r>
              <a:rPr lang="en-US" altLang="zh-TW" dirty="0" err="1"/>
              <a:t>tape.gradient</a:t>
            </a:r>
            <a:r>
              <a:rPr lang="zh-TW" altLang="en-US" dirty="0"/>
              <a:t> 會幫我們算好</a:t>
            </a:r>
          </a:p>
        </p:txBody>
      </p:sp>
    </p:spTree>
    <p:extLst>
      <p:ext uri="{BB962C8B-B14F-4D97-AF65-F5344CB8AC3E}">
        <p14:creationId xmlns:p14="http://schemas.microsoft.com/office/powerpoint/2010/main" val="1467160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把 </a:t>
            </a:r>
            <a:r>
              <a:rPr lang="en-US" altLang="zh-TW" dirty="0" err="1"/>
              <a:t>tf.function</a:t>
            </a:r>
            <a:r>
              <a:rPr lang="zh-TW" altLang="en-US" dirty="0"/>
              <a:t> 當成 </a:t>
            </a:r>
            <a:r>
              <a:rPr lang="en-US" altLang="zh-TW" sz="2200" b="0" i="0" dirty="0">
                <a:effectLst/>
                <a:latin typeface="Helvetica Neue"/>
                <a:ea typeface="Helvetica Neue"/>
                <a:cs typeface="Helvetica Neue"/>
                <a:sym typeface="Helvetica Neue"/>
              </a:rPr>
              <a:t>decorator(</a:t>
            </a:r>
            <a:r>
              <a:rPr lang="zh-TW" altLang="en-US" sz="2200" b="0" i="0" dirty="0">
                <a:effectLst/>
                <a:latin typeface="Helvetica Neue"/>
                <a:ea typeface="Helvetica Neue"/>
                <a:cs typeface="Helvetica Neue"/>
                <a:sym typeface="Helvetica Neue"/>
              </a:rPr>
              <a:t>裝飾器</a:t>
            </a:r>
            <a:r>
              <a:rPr lang="en-US" altLang="zh-TW" sz="2200" b="0" i="0" dirty="0">
                <a:effectLst/>
                <a:latin typeface="Helvetica Neue"/>
                <a:ea typeface="Helvetica Neue"/>
                <a:cs typeface="Helvetica Neue"/>
                <a:sym typeface="Helvetica Neue"/>
              </a:rPr>
              <a:t>)</a:t>
            </a:r>
            <a:r>
              <a:rPr lang="zh-TW" altLang="en-US" sz="2200" b="0" i="0" dirty="0">
                <a:effectLst/>
                <a:latin typeface="Helvetica Neue"/>
                <a:ea typeface="Helvetica Neue"/>
                <a:cs typeface="Helvetica Neue"/>
                <a:sym typeface="Helvetica Neue"/>
              </a:rPr>
              <a:t> 使用</a:t>
            </a:r>
            <a:endParaRPr lang="zh-TW" altLang="en-US" dirty="0"/>
          </a:p>
        </p:txBody>
      </p:sp>
    </p:spTree>
    <p:extLst>
      <p:ext uri="{BB962C8B-B14F-4D97-AF65-F5344CB8AC3E}">
        <p14:creationId xmlns:p14="http://schemas.microsoft.com/office/powerpoint/2010/main" val="388209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342900" indent="-342900">
              <a:buFont typeface="Arial" panose="020B0604020202020204" pitchFamily="34" charset="0"/>
              <a:buChar char="•"/>
            </a:pPr>
            <a:r>
              <a:rPr lang="en-US" altLang="zh-TW" dirty="0"/>
              <a:t>Debug</a:t>
            </a:r>
            <a:r>
              <a:rPr lang="zh-TW" altLang="en-US" dirty="0"/>
              <a:t> 的時候盡量用 </a:t>
            </a:r>
            <a:r>
              <a:rPr lang="en-US" altLang="zh-TW" dirty="0"/>
              <a:t>eager mode</a:t>
            </a:r>
            <a:r>
              <a:rPr lang="zh-TW" altLang="en-US" dirty="0"/>
              <a:t> 去 </a:t>
            </a:r>
            <a:r>
              <a:rPr lang="en-US" altLang="zh-TW" dirty="0"/>
              <a:t>de </a:t>
            </a:r>
            <a:r>
              <a:rPr lang="zh-TW" altLang="en-US" dirty="0"/>
              <a:t>先不要加 </a:t>
            </a:r>
            <a:r>
              <a:rPr lang="en-US" altLang="zh-TW" dirty="0"/>
              <a:t>decorator</a:t>
            </a:r>
          </a:p>
          <a:p>
            <a:pPr marL="342900" indent="-342900">
              <a:buFont typeface="Arial" panose="020B0604020202020204" pitchFamily="34" charset="0"/>
              <a:buChar char="•"/>
            </a:pPr>
            <a:r>
              <a:rPr lang="zh-TW" altLang="en-US" dirty="0"/>
              <a:t>盡量不要再透過 </a:t>
            </a:r>
            <a:r>
              <a:rPr lang="en-US" altLang="zh-TW" dirty="0"/>
              <a:t>python</a:t>
            </a:r>
            <a:r>
              <a:rPr lang="zh-TW" altLang="en-US" dirty="0"/>
              <a:t> 在外面去更改變數，都用 </a:t>
            </a:r>
            <a:r>
              <a:rPr lang="en-US" altLang="zh-TW" dirty="0" err="1"/>
              <a:t>tf</a:t>
            </a:r>
            <a:r>
              <a:rPr lang="zh-TW" altLang="en-US" dirty="0"/>
              <a:t> 的操作去改</a:t>
            </a:r>
          </a:p>
        </p:txBody>
      </p:sp>
    </p:spTree>
    <p:extLst>
      <p:ext uri="{BB962C8B-B14F-4D97-AF65-F5344CB8AC3E}">
        <p14:creationId xmlns:p14="http://schemas.microsoft.com/office/powerpoint/2010/main" val="410539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因為如果我們有加 </a:t>
            </a:r>
            <a:r>
              <a:rPr lang="en-US" altLang="zh-TW" dirty="0" err="1"/>
              <a:t>tf.function</a:t>
            </a:r>
            <a:r>
              <a:rPr lang="zh-TW" altLang="en-US" dirty="0"/>
              <a:t> 那她會在第一次執行的時候就把 </a:t>
            </a:r>
            <a:r>
              <a:rPr lang="en-US" altLang="zh-TW" dirty="0"/>
              <a:t>graph</a:t>
            </a:r>
            <a:r>
              <a:rPr lang="zh-TW" altLang="en-US" dirty="0"/>
              <a:t> 建好，所以之後的 </a:t>
            </a:r>
            <a:r>
              <a:rPr lang="en-US" altLang="zh-TW" dirty="0"/>
              <a:t>python</a:t>
            </a:r>
            <a:r>
              <a:rPr lang="zh-TW" altLang="en-US" dirty="0"/>
              <a:t> </a:t>
            </a:r>
            <a:r>
              <a:rPr lang="en-US" altLang="zh-TW" dirty="0"/>
              <a:t>code</a:t>
            </a:r>
            <a:r>
              <a:rPr lang="zh-TW" altLang="en-US" dirty="0"/>
              <a:t> 就沒辦法影響他</a:t>
            </a:r>
          </a:p>
        </p:txBody>
      </p:sp>
    </p:spTree>
    <p:extLst>
      <p:ext uri="{BB962C8B-B14F-4D97-AF65-F5344CB8AC3E}">
        <p14:creationId xmlns:p14="http://schemas.microsoft.com/office/powerpoint/2010/main" val="164021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變成我們要透過 </a:t>
            </a:r>
            <a:r>
              <a:rPr lang="en-US" altLang="zh-TW" dirty="0"/>
              <a:t>assign</a:t>
            </a:r>
            <a:r>
              <a:rPr lang="zh-TW" altLang="en-US" dirty="0"/>
              <a:t> 的方式去更新他</a:t>
            </a:r>
          </a:p>
        </p:txBody>
      </p:sp>
    </p:spTree>
    <p:extLst>
      <p:ext uri="{BB962C8B-B14F-4D97-AF65-F5344CB8AC3E}">
        <p14:creationId xmlns:p14="http://schemas.microsoft.com/office/powerpoint/2010/main" val="3336824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大標題文字"/>
          <p:cNvSpPr txBox="1">
            <a:spLocks noGrp="1"/>
          </p:cNvSpPr>
          <p:nvPr>
            <p:ph type="title"/>
          </p:nvPr>
        </p:nvSpPr>
        <p:spPr>
          <a:xfrm>
            <a:off x="1270000" y="1638300"/>
            <a:ext cx="10464800" cy="3302000"/>
          </a:xfrm>
          <a:prstGeom prst="rect">
            <a:avLst/>
          </a:prstGeom>
        </p:spPr>
        <p:txBody>
          <a:bodyPr anchor="b"/>
          <a:lstStyle/>
          <a:p>
            <a:r>
              <a:t>大標題文字</a:t>
            </a:r>
          </a:p>
        </p:txBody>
      </p:sp>
      <p:sp>
        <p:nvSpPr>
          <p:cNvPr id="12" name="內文層級一…"/>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內文層級一</a:t>
            </a:r>
          </a:p>
          <a:p>
            <a:pPr lvl="1"/>
            <a:r>
              <a:t>內文層級二</a:t>
            </a:r>
          </a:p>
          <a:p>
            <a:pPr lvl="2"/>
            <a:r>
              <a:t>內文層級三</a:t>
            </a:r>
          </a:p>
          <a:p>
            <a:pPr lvl="3"/>
            <a:r>
              <a:t>內文層級四</a:t>
            </a:r>
          </a:p>
          <a:p>
            <a:pPr lvl="4"/>
            <a:r>
              <a:t>內文層級五</a:t>
            </a:r>
          </a:p>
        </p:txBody>
      </p:sp>
      <p:sp>
        <p:nvSpPr>
          <p:cNvPr id="13" name="幻燈片編號"/>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22"/>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影像"/>
          <p:cNvSpPr>
            <a:spLocks noGrp="1"/>
          </p:cNvSpPr>
          <p:nvPr>
            <p:ph type="pic" idx="21"/>
          </p:nvPr>
        </p:nvSpPr>
        <p:spPr>
          <a:xfrm>
            <a:off x="-949853" y="0"/>
            <a:ext cx="14904506" cy="9944100"/>
          </a:xfrm>
          <a:prstGeom prst="rect">
            <a:avLst/>
          </a:prstGeom>
        </p:spPr>
        <p:txBody>
          <a:bodyPr lIns="91439" tIns="45719" rIns="91439" bIns="45719" anchor="t">
            <a:noAutofit/>
          </a:bodyPr>
          <a:lstStyle/>
          <a:p>
            <a:endParaRPr/>
          </a:p>
        </p:txBody>
      </p:sp>
      <p:sp>
        <p:nvSpPr>
          <p:cNvPr id="103"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影像"/>
          <p:cNvSpPr>
            <a:spLocks noGrp="1"/>
          </p:cNvSpPr>
          <p:nvPr>
            <p:ph type="pic" idx="21"/>
          </p:nvPr>
        </p:nvSpPr>
        <p:spPr>
          <a:xfrm>
            <a:off x="1622088" y="289099"/>
            <a:ext cx="9753603" cy="6505789"/>
          </a:xfrm>
          <a:prstGeom prst="rect">
            <a:avLst/>
          </a:prstGeom>
        </p:spPr>
        <p:txBody>
          <a:bodyPr lIns="91439" tIns="45719" rIns="91439" bIns="45719" anchor="t">
            <a:noAutofit/>
          </a:bodyPr>
          <a:lstStyle/>
          <a:p>
            <a:endParaRPr/>
          </a:p>
        </p:txBody>
      </p:sp>
      <p:sp>
        <p:nvSpPr>
          <p:cNvPr id="21" name="大標題文字"/>
          <p:cNvSpPr txBox="1">
            <a:spLocks noGrp="1"/>
          </p:cNvSpPr>
          <p:nvPr>
            <p:ph type="title"/>
          </p:nvPr>
        </p:nvSpPr>
        <p:spPr>
          <a:xfrm>
            <a:off x="1270000" y="6718300"/>
            <a:ext cx="10464800" cy="1422400"/>
          </a:xfrm>
          <a:prstGeom prst="rect">
            <a:avLst/>
          </a:prstGeom>
        </p:spPr>
        <p:txBody>
          <a:bodyPr anchor="b"/>
          <a:lstStyle/>
          <a:p>
            <a:r>
              <a:t>大標題文字</a:t>
            </a:r>
          </a:p>
        </p:txBody>
      </p:sp>
      <p:sp>
        <p:nvSpPr>
          <p:cNvPr id="22" name="內文層級一…"/>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內文層級一</a:t>
            </a:r>
          </a:p>
          <a:p>
            <a:pPr lvl="1"/>
            <a:r>
              <a:t>內文層級二</a:t>
            </a:r>
          </a:p>
          <a:p>
            <a:pPr lvl="2"/>
            <a:r>
              <a:t>內文層級三</a:t>
            </a:r>
          </a:p>
          <a:p>
            <a:pPr lvl="3"/>
            <a:r>
              <a:t>內文層級四</a:t>
            </a:r>
          </a:p>
          <a:p>
            <a:pPr lvl="4"/>
            <a:r>
              <a:t>內文層級五</a:t>
            </a:r>
          </a:p>
        </p:txBody>
      </p:sp>
      <p:sp>
        <p:nvSpPr>
          <p:cNvPr id="23"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大標題文字"/>
          <p:cNvSpPr txBox="1">
            <a:spLocks noGrp="1"/>
          </p:cNvSpPr>
          <p:nvPr>
            <p:ph type="title"/>
          </p:nvPr>
        </p:nvSpPr>
        <p:spPr>
          <a:xfrm>
            <a:off x="1270000" y="3225800"/>
            <a:ext cx="10464800" cy="3302000"/>
          </a:xfrm>
          <a:prstGeom prst="rect">
            <a:avLst/>
          </a:prstGeom>
        </p:spPr>
        <p:txBody>
          <a:bodyPr/>
          <a:lstStyle/>
          <a:p>
            <a:r>
              <a:t>大標題文字</a:t>
            </a:r>
          </a:p>
        </p:txBody>
      </p:sp>
      <p:sp>
        <p:nvSpPr>
          <p:cNvPr id="31"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影像"/>
          <p:cNvSpPr>
            <a:spLocks noGrp="1"/>
          </p:cNvSpPr>
          <p:nvPr>
            <p:ph type="pic" idx="21"/>
          </p:nvPr>
        </p:nvSpPr>
        <p:spPr>
          <a:xfrm>
            <a:off x="2263775" y="613833"/>
            <a:ext cx="12401550" cy="8267701"/>
          </a:xfrm>
          <a:prstGeom prst="rect">
            <a:avLst/>
          </a:prstGeom>
        </p:spPr>
        <p:txBody>
          <a:bodyPr lIns="91439" tIns="45719" rIns="91439" bIns="45719" anchor="t">
            <a:noAutofit/>
          </a:bodyPr>
          <a:lstStyle/>
          <a:p>
            <a:endParaRPr/>
          </a:p>
        </p:txBody>
      </p:sp>
      <p:sp>
        <p:nvSpPr>
          <p:cNvPr id="39" name="大標題文字"/>
          <p:cNvSpPr txBox="1">
            <a:spLocks noGrp="1"/>
          </p:cNvSpPr>
          <p:nvPr>
            <p:ph type="title"/>
          </p:nvPr>
        </p:nvSpPr>
        <p:spPr>
          <a:xfrm>
            <a:off x="952500" y="635000"/>
            <a:ext cx="5334000" cy="3987800"/>
          </a:xfrm>
          <a:prstGeom prst="rect">
            <a:avLst/>
          </a:prstGeom>
        </p:spPr>
        <p:txBody>
          <a:bodyPr anchor="b"/>
          <a:lstStyle>
            <a:lvl1pPr>
              <a:defRPr sz="6000"/>
            </a:lvl1pPr>
          </a:lstStyle>
          <a:p>
            <a:r>
              <a:t>大標題文字</a:t>
            </a:r>
          </a:p>
        </p:txBody>
      </p:sp>
      <p:sp>
        <p:nvSpPr>
          <p:cNvPr id="40" name="內文層級一…"/>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內文層級一</a:t>
            </a:r>
          </a:p>
          <a:p>
            <a:pPr lvl="1"/>
            <a:r>
              <a:t>內文層級二</a:t>
            </a:r>
          </a:p>
          <a:p>
            <a:pPr lvl="2"/>
            <a:r>
              <a:t>內文層級三</a:t>
            </a:r>
          </a:p>
          <a:p>
            <a:pPr lvl="3"/>
            <a:r>
              <a:t>內文層級四</a:t>
            </a:r>
          </a:p>
          <a:p>
            <a:pPr lvl="4"/>
            <a:r>
              <a:t>內文層級五</a:t>
            </a:r>
          </a:p>
        </p:txBody>
      </p:sp>
      <p:sp>
        <p:nvSpPr>
          <p:cNvPr id="41"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大標題文字"/>
          <p:cNvSpPr txBox="1">
            <a:spLocks noGrp="1"/>
          </p:cNvSpPr>
          <p:nvPr>
            <p:ph type="title"/>
          </p:nvPr>
        </p:nvSpPr>
        <p:spPr>
          <a:prstGeom prst="rect">
            <a:avLst/>
          </a:prstGeom>
        </p:spPr>
        <p:txBody>
          <a:bodyPr/>
          <a:lstStyle/>
          <a:p>
            <a:r>
              <a:t>大標題文字</a:t>
            </a:r>
          </a:p>
        </p:txBody>
      </p:sp>
      <p:sp>
        <p:nvSpPr>
          <p:cNvPr id="49"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大標題文字"/>
          <p:cNvSpPr txBox="1">
            <a:spLocks noGrp="1"/>
          </p:cNvSpPr>
          <p:nvPr>
            <p:ph type="title"/>
          </p:nvPr>
        </p:nvSpPr>
        <p:spPr>
          <a:prstGeom prst="rect">
            <a:avLst/>
          </a:prstGeom>
        </p:spPr>
        <p:txBody>
          <a:bodyPr/>
          <a:lstStyle/>
          <a:p>
            <a:r>
              <a:t>大標題文字</a:t>
            </a:r>
          </a:p>
        </p:txBody>
      </p:sp>
      <p:sp>
        <p:nvSpPr>
          <p:cNvPr id="57" name="內文層級一…"/>
          <p:cNvSpPr txBox="1">
            <a:spLocks noGrp="1"/>
          </p:cNvSpPr>
          <p:nvPr>
            <p:ph type="body" idx="1"/>
          </p:nvPr>
        </p:nvSpPr>
        <p:spPr>
          <a:prstGeom prst="rect">
            <a:avLst/>
          </a:prstGeom>
        </p:spPr>
        <p:txBody>
          <a:bodyPr/>
          <a:lstStyle/>
          <a:p>
            <a:r>
              <a:t>內文層級一</a:t>
            </a:r>
          </a:p>
          <a:p>
            <a:pPr lvl="1"/>
            <a:r>
              <a:t>內文層級二</a:t>
            </a:r>
          </a:p>
          <a:p>
            <a:pPr lvl="2"/>
            <a:r>
              <a:t>內文層級三</a:t>
            </a:r>
          </a:p>
          <a:p>
            <a:pPr lvl="3"/>
            <a:r>
              <a:t>內文層級四</a:t>
            </a:r>
          </a:p>
          <a:p>
            <a:pPr lvl="4"/>
            <a:r>
              <a:t>內文層級五</a:t>
            </a:r>
          </a:p>
        </p:txBody>
      </p:sp>
      <p:sp>
        <p:nvSpPr>
          <p:cNvPr id="58"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影像"/>
          <p:cNvSpPr>
            <a:spLocks noGrp="1"/>
          </p:cNvSpPr>
          <p:nvPr>
            <p:ph type="pic" idx="21"/>
          </p:nvPr>
        </p:nvSpPr>
        <p:spPr>
          <a:xfrm>
            <a:off x="4086225" y="2586566"/>
            <a:ext cx="9429750" cy="6286501"/>
          </a:xfrm>
          <a:prstGeom prst="rect">
            <a:avLst/>
          </a:prstGeom>
        </p:spPr>
        <p:txBody>
          <a:bodyPr lIns="91439" tIns="45719" rIns="91439" bIns="45719" anchor="t">
            <a:noAutofit/>
          </a:bodyPr>
          <a:lstStyle/>
          <a:p>
            <a:endParaRPr/>
          </a:p>
        </p:txBody>
      </p:sp>
      <p:sp>
        <p:nvSpPr>
          <p:cNvPr id="66" name="大標題文字"/>
          <p:cNvSpPr txBox="1">
            <a:spLocks noGrp="1"/>
          </p:cNvSpPr>
          <p:nvPr>
            <p:ph type="title"/>
          </p:nvPr>
        </p:nvSpPr>
        <p:spPr>
          <a:prstGeom prst="rect">
            <a:avLst/>
          </a:prstGeom>
        </p:spPr>
        <p:txBody>
          <a:bodyPr/>
          <a:lstStyle/>
          <a:p>
            <a:r>
              <a:t>大標題文字</a:t>
            </a:r>
          </a:p>
        </p:txBody>
      </p:sp>
      <p:sp>
        <p:nvSpPr>
          <p:cNvPr id="67" name="內文層級一…"/>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內文層級一</a:t>
            </a:r>
          </a:p>
          <a:p>
            <a:pPr lvl="1"/>
            <a:r>
              <a:t>內文層級二</a:t>
            </a:r>
          </a:p>
          <a:p>
            <a:pPr lvl="2"/>
            <a:r>
              <a:t>內文層級三</a:t>
            </a:r>
          </a:p>
          <a:p>
            <a:pPr lvl="3"/>
            <a:r>
              <a:t>內文層級四</a:t>
            </a:r>
          </a:p>
          <a:p>
            <a:pPr lvl="4"/>
            <a:r>
              <a:t>內文層級五</a:t>
            </a:r>
          </a:p>
        </p:txBody>
      </p:sp>
      <p:sp>
        <p:nvSpPr>
          <p:cNvPr id="68" name="幻燈片編號"/>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內文層級一…"/>
          <p:cNvSpPr txBox="1">
            <a:spLocks noGrp="1"/>
          </p:cNvSpPr>
          <p:nvPr>
            <p:ph type="body" idx="1"/>
          </p:nvPr>
        </p:nvSpPr>
        <p:spPr>
          <a:xfrm>
            <a:off x="952500" y="1270000"/>
            <a:ext cx="11099800" cy="7213600"/>
          </a:xfrm>
          <a:prstGeom prst="rect">
            <a:avLst/>
          </a:prstGeom>
        </p:spPr>
        <p:txBody>
          <a:bodyPr/>
          <a:lstStyle/>
          <a:p>
            <a:r>
              <a:t>內文層級一</a:t>
            </a:r>
          </a:p>
          <a:p>
            <a:pPr lvl="1"/>
            <a:r>
              <a:t>內文層級二</a:t>
            </a:r>
          </a:p>
          <a:p>
            <a:pPr lvl="2"/>
            <a:r>
              <a:t>內文層級三</a:t>
            </a:r>
          </a:p>
          <a:p>
            <a:pPr lvl="3"/>
            <a:r>
              <a:t>內文層級四</a:t>
            </a:r>
          </a:p>
          <a:p>
            <a:pPr lvl="4"/>
            <a:r>
              <a:t>內文層級五</a:t>
            </a:r>
          </a:p>
        </p:txBody>
      </p:sp>
      <p:sp>
        <p:nvSpPr>
          <p:cNvPr id="76"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影像"/>
          <p:cNvSpPr>
            <a:spLocks noGrp="1"/>
          </p:cNvSpPr>
          <p:nvPr>
            <p:ph type="pic" sz="quarter" idx="21"/>
          </p:nvPr>
        </p:nvSpPr>
        <p:spPr>
          <a:xfrm>
            <a:off x="6680200" y="5029200"/>
            <a:ext cx="6054748" cy="4038600"/>
          </a:xfrm>
          <a:prstGeom prst="rect">
            <a:avLst/>
          </a:prstGeom>
        </p:spPr>
        <p:txBody>
          <a:bodyPr lIns="91439" tIns="45719" rIns="91439" bIns="45719" anchor="t">
            <a:noAutofit/>
          </a:bodyPr>
          <a:lstStyle/>
          <a:p>
            <a:endParaRPr/>
          </a:p>
        </p:txBody>
      </p:sp>
      <p:sp>
        <p:nvSpPr>
          <p:cNvPr id="84" name="影像"/>
          <p:cNvSpPr>
            <a:spLocks noGrp="1"/>
          </p:cNvSpPr>
          <p:nvPr>
            <p:ph type="pic" sz="quarter" idx="22"/>
          </p:nvPr>
        </p:nvSpPr>
        <p:spPr>
          <a:xfrm>
            <a:off x="6502400" y="889000"/>
            <a:ext cx="5867400" cy="3911601"/>
          </a:xfrm>
          <a:prstGeom prst="rect">
            <a:avLst/>
          </a:prstGeom>
        </p:spPr>
        <p:txBody>
          <a:bodyPr lIns="91439" tIns="45719" rIns="91439" bIns="45719" anchor="t">
            <a:noAutofit/>
          </a:bodyPr>
          <a:lstStyle/>
          <a:p>
            <a:endParaRPr/>
          </a:p>
        </p:txBody>
      </p:sp>
      <p:sp>
        <p:nvSpPr>
          <p:cNvPr id="85" name="影像"/>
          <p:cNvSpPr>
            <a:spLocks noGrp="1"/>
          </p:cNvSpPr>
          <p:nvPr>
            <p:ph type="pic" idx="23"/>
          </p:nvPr>
        </p:nvSpPr>
        <p:spPr>
          <a:xfrm>
            <a:off x="-2374900" y="889000"/>
            <a:ext cx="11982450" cy="7988300"/>
          </a:xfrm>
          <a:prstGeom prst="rect">
            <a:avLst/>
          </a:prstGeom>
        </p:spPr>
        <p:txBody>
          <a:bodyPr lIns="91439" tIns="45719" rIns="91439" bIns="45719" anchor="t">
            <a:noAutofit/>
          </a:bodyPr>
          <a:lstStyle/>
          <a:p>
            <a:endParaRPr/>
          </a:p>
        </p:txBody>
      </p:sp>
      <p:sp>
        <p:nvSpPr>
          <p:cNvPr id="86" name="幻燈片編號"/>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大標題文字"/>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大標題文字</a:t>
            </a:r>
          </a:p>
        </p:txBody>
      </p:sp>
      <p:sp>
        <p:nvSpPr>
          <p:cNvPr id="3" name="內文層級一…"/>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內文層級一</a:t>
            </a:r>
          </a:p>
          <a:p>
            <a:pPr lvl="1"/>
            <a:r>
              <a:t>內文層級二</a:t>
            </a:r>
          </a:p>
          <a:p>
            <a:pPr lvl="2"/>
            <a:r>
              <a:t>內文層級三</a:t>
            </a:r>
          </a:p>
          <a:p>
            <a:pPr lvl="3"/>
            <a:r>
              <a:t>內文層級四</a:t>
            </a:r>
          </a:p>
          <a:p>
            <a:pPr lvl="4"/>
            <a:r>
              <a:t>內文層級五</a:t>
            </a:r>
          </a:p>
        </p:txBody>
      </p:sp>
      <p:sp>
        <p:nvSpPr>
          <p:cNvPr id="4" name="幻燈片編號"/>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Relationship Id="rId7" Type="http://schemas.openxmlformats.org/officeDocument/2006/relationships/image" Target="../media/image25.tif"/><Relationship Id="rId2" Type="http://schemas.openxmlformats.org/officeDocument/2006/relationships/image" Target="../media/image20.tif"/><Relationship Id="rId1" Type="http://schemas.openxmlformats.org/officeDocument/2006/relationships/slideLayout" Target="../slideLayouts/slideLayout6.xml"/><Relationship Id="rId6" Type="http://schemas.openxmlformats.org/officeDocument/2006/relationships/image" Target="../media/image24.tif"/><Relationship Id="rId5" Type="http://schemas.openxmlformats.org/officeDocument/2006/relationships/image" Target="../media/image23.tif"/><Relationship Id="rId4" Type="http://schemas.openxmlformats.org/officeDocument/2006/relationships/image" Target="../media/image22.tif"/></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tif"/><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8.tif"/><Relationship Id="rId5" Type="http://schemas.openxmlformats.org/officeDocument/2006/relationships/image" Target="../media/image21.tif"/><Relationship Id="rId4" Type="http://schemas.openxmlformats.org/officeDocument/2006/relationships/image" Target="../media/image20.ti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tif"/><Relationship Id="rId1" Type="http://schemas.openxmlformats.org/officeDocument/2006/relationships/slideLayout" Target="../slideLayouts/slideLayout6.xml"/><Relationship Id="rId5" Type="http://schemas.openxmlformats.org/officeDocument/2006/relationships/image" Target="../media/image20.tif"/><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image" Target="../media/image32.t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t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5.ti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tensorflow.org/install/gpu"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tensorflow.org/install/pip"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hyperlink" Target="https://colab.research.google.com/signup"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hyperlink" Target="https://www.tensorflow.org/versions/r2.0/api_docs/python/tf/keras/datasets"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www.tensorflow.org/api_docs/python/tf/keras/Sequential"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tensorflow.org/api_docs/python/tf/keras/Model#summary" TargetMode="Externa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www.tensorflow.org/api_docs/python/tf/keras/Model#evaluate" TargetMode="External"/><Relationship Id="rId2" Type="http://schemas.openxmlformats.org/officeDocument/2006/relationships/hyperlink" Target="https://www.tensorflow.org/api_docs/python/tf/keras/Model#fit" TargetMode="Externa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tensorflow.org/guide/keras/custom_layers_and_models"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www.tensorflow.org/api_docs/python/tf/GradientTape"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7.tif"/><Relationship Id="rId2" Type="http://schemas.openxmlformats.org/officeDocument/2006/relationships/hyperlink" Target="https://nthu-datalab.github.io/ml/labs/10_TensorFlow101/10_NN-from-Scratchs.html"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www.tensorflow.org/versions/r2.0/api_docs/python/tf/function"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hyperlink" Target="https://www.tensorflow.org/versions/r2.0/api_docs/python/tf/custom_gradient" TargetMode="Externa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s://www.pyimagesearch.com/2019/10/28/3-ways-to-create-a-keras-model-with-tensorflow-2-0-sequential-functional-and-model-subclassing/" TargetMode="External"/><Relationship Id="rId2" Type="http://schemas.openxmlformats.org/officeDocument/2006/relationships/hyperlink" Target="https://www.tensorflow.org/" TargetMode="External"/><Relationship Id="rId1" Type="http://schemas.openxmlformats.org/officeDocument/2006/relationships/slideLayout" Target="../slideLayouts/slideLayout6.xml"/><Relationship Id="rId4" Type="http://schemas.openxmlformats.org/officeDocument/2006/relationships/hyperlink" Target="https://towardsdatascience.com/pytorch-vs-tensorflow-in-2020-fe237862fae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eep Learning Lab 10:…"/>
          <p:cNvSpPr txBox="1">
            <a:spLocks noGrp="1"/>
          </p:cNvSpPr>
          <p:nvPr>
            <p:ph type="ctrTitle"/>
          </p:nvPr>
        </p:nvSpPr>
        <p:spPr>
          <a:xfrm>
            <a:off x="1270000" y="980528"/>
            <a:ext cx="10464800" cy="3302001"/>
          </a:xfrm>
          <a:prstGeom prst="rect">
            <a:avLst/>
          </a:prstGeom>
        </p:spPr>
        <p:txBody>
          <a:bodyPr/>
          <a:lstStyle/>
          <a:p>
            <a:pPr>
              <a:defRPr sz="5000"/>
            </a:pPr>
            <a:r>
              <a:t>Deep Learning Lab 10: </a:t>
            </a:r>
          </a:p>
          <a:p>
            <a:pPr>
              <a:defRPr sz="5000"/>
            </a:pPr>
            <a:r>
              <a:t>Neural Networks from Scratch &amp; TensorFlow 101</a:t>
            </a:r>
          </a:p>
        </p:txBody>
      </p:sp>
      <p:sp>
        <p:nvSpPr>
          <p:cNvPr id="120" name="Chia-Hung Yuan &amp; DataLab…"/>
          <p:cNvSpPr txBox="1">
            <a:spLocks noGrp="1"/>
          </p:cNvSpPr>
          <p:nvPr>
            <p:ph type="subTitle" sz="quarter" idx="1"/>
          </p:nvPr>
        </p:nvSpPr>
        <p:spPr>
          <a:xfrm>
            <a:off x="1270000" y="6171918"/>
            <a:ext cx="10464800" cy="2252150"/>
          </a:xfrm>
          <a:prstGeom prst="rect">
            <a:avLst/>
          </a:prstGeom>
        </p:spPr>
        <p:txBody>
          <a:bodyPr/>
          <a:lstStyle/>
          <a:p>
            <a:pPr>
              <a:defRPr sz="3200">
                <a:solidFill>
                  <a:srgbClr val="929292"/>
                </a:solidFill>
              </a:defRPr>
            </a:pPr>
            <a:r>
              <a:rPr lang="en-US" altLang="zh-TW" dirty="0"/>
              <a:t>Chi-Shen Chan</a:t>
            </a:r>
            <a:r>
              <a:rPr dirty="0"/>
              <a:t>&amp; </a:t>
            </a:r>
            <a:r>
              <a:rPr dirty="0" err="1"/>
              <a:t>DataLab</a:t>
            </a:r>
            <a:endParaRPr dirty="0"/>
          </a:p>
          <a:p>
            <a:pPr>
              <a:defRPr sz="3200">
                <a:solidFill>
                  <a:srgbClr val="929292"/>
                </a:solidFill>
              </a:defRPr>
            </a:pPr>
            <a:endParaRPr dirty="0"/>
          </a:p>
          <a:p>
            <a:pPr>
              <a:defRPr sz="2600">
                <a:solidFill>
                  <a:srgbClr val="929292"/>
                </a:solidFill>
              </a:defRPr>
            </a:pPr>
            <a:r>
              <a:rPr dirty="0"/>
              <a:t>Department of Computer Science,</a:t>
            </a:r>
          </a:p>
          <a:p>
            <a:pPr>
              <a:defRPr sz="2600">
                <a:solidFill>
                  <a:srgbClr val="929292"/>
                </a:solidFill>
              </a:defRPr>
            </a:pPr>
            <a:r>
              <a:rPr dirty="0"/>
              <a:t>National Tsing Hua University, Taiwan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Feedforward"/>
          <p:cNvSpPr txBox="1">
            <a:spLocks noGrp="1"/>
          </p:cNvSpPr>
          <p:nvPr>
            <p:ph type="title"/>
          </p:nvPr>
        </p:nvSpPr>
        <p:spPr>
          <a:xfrm>
            <a:off x="952500" y="254000"/>
            <a:ext cx="11099800" cy="1134567"/>
          </a:xfrm>
          <a:prstGeom prst="rect">
            <a:avLst/>
          </a:prstGeom>
        </p:spPr>
        <p:txBody>
          <a:bodyPr/>
          <a:lstStyle>
            <a:lvl1pPr>
              <a:defRPr sz="5000"/>
            </a:lvl1pPr>
          </a:lstStyle>
          <a:p>
            <a:r>
              <a:t>Feedforward</a:t>
            </a:r>
          </a:p>
        </p:txBody>
      </p:sp>
      <p:sp>
        <p:nvSpPr>
          <p:cNvPr id="174" name="The forward pass consists of the dot operation, which turns out to be just matrix multiplication…"/>
          <p:cNvSpPr txBox="1">
            <a:spLocks noGrp="1"/>
          </p:cNvSpPr>
          <p:nvPr>
            <p:ph type="body" idx="1"/>
          </p:nvPr>
        </p:nvSpPr>
        <p:spPr>
          <a:xfrm>
            <a:off x="952500" y="1606401"/>
            <a:ext cx="11099800" cy="7270899"/>
          </a:xfrm>
          <a:prstGeom prst="rect">
            <a:avLst/>
          </a:prstGeom>
        </p:spPr>
        <p:txBody>
          <a:bodyPr anchor="t"/>
          <a:lstStyle/>
          <a:p>
            <a:r>
              <a:t>The forward pass consists of the dot operation, which turns out to be just </a:t>
            </a:r>
            <a:r>
              <a:rPr b="1">
                <a:solidFill>
                  <a:schemeClr val="accent5">
                    <a:hueOff val="-82419"/>
                    <a:satOff val="-9513"/>
                    <a:lumOff val="-16343"/>
                  </a:schemeClr>
                </a:solidFill>
              </a:rPr>
              <a:t>matrix multiplication</a:t>
            </a:r>
          </a:p>
          <a:p>
            <a:pPr marL="833437" lvl="1" indent="-388937">
              <a:spcBef>
                <a:spcPts val="2400"/>
              </a:spcBef>
              <a:defRPr sz="2400"/>
            </a:pPr>
            <a:r>
              <a:t>We have to multiply the weights by the activations of the previous layer, and then apply the activation function to the outcome</a:t>
            </a:r>
          </a:p>
          <a:p>
            <a:pPr marL="833437" lvl="1" indent="-388937">
              <a:spcBef>
                <a:spcPts val="2400"/>
              </a:spcBef>
              <a:defRPr sz="2400"/>
            </a:pPr>
            <a:r>
              <a:t>In the last layer we use the </a:t>
            </a:r>
            <a:r>
              <a:rPr b="1"/>
              <a:t>softmax</a:t>
            </a:r>
            <a:r>
              <a:t> activation function, since we wish to have </a:t>
            </a:r>
            <a:r>
              <a:rPr b="1">
                <a:solidFill>
                  <a:schemeClr val="accent5">
                    <a:hueOff val="-82419"/>
                    <a:satOff val="-9513"/>
                    <a:lumOff val="-16343"/>
                  </a:schemeClr>
                </a:solidFill>
              </a:rPr>
              <a:t>probabilities</a:t>
            </a:r>
            <a:r>
              <a:t> of each class, so that we can measure how well our current forward pass performs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74">
                                            <p:txEl>
                                              <p:pRg st="1" end="1"/>
                                            </p:txEl>
                                          </p:spTgt>
                                        </p:tgtEl>
                                        <p:attrNameLst>
                                          <p:attrName>style.visibility</p:attrName>
                                        </p:attrNameLst>
                                      </p:cBhvr>
                                      <p:to>
                                        <p:strVal val="visible"/>
                                      </p:to>
                                    </p:set>
                                    <p:animEffect transition="in" filter="fade">
                                      <p:cBhvr>
                                        <p:cTn id="7" dur="500"/>
                                        <p:tgtEl>
                                          <p:spTgt spid="17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1" nodeType="clickEffect">
                                  <p:stCondLst>
                                    <p:cond delay="0"/>
                                  </p:stCondLst>
                                  <p:iterate>
                                    <p:tmAbs val="0"/>
                                  </p:iterate>
                                  <p:childTnLst>
                                    <p:set>
                                      <p:cBhvr>
                                        <p:cTn id="11" fill="hold"/>
                                        <p:tgtEl>
                                          <p:spTgt spid="174">
                                            <p:txEl>
                                              <p:pRg st="2" end="2"/>
                                            </p:txEl>
                                          </p:spTgt>
                                        </p:tgtEl>
                                        <p:attrNameLst>
                                          <p:attrName>style.visibility</p:attrName>
                                        </p:attrNameLst>
                                      </p:cBhvr>
                                      <p:to>
                                        <p:strVal val="visible"/>
                                      </p:to>
                                    </p:set>
                                    <p:animEffect transition="in" filter="fade">
                                      <p:cBhvr>
                                        <p:cTn id="12" dur="500"/>
                                        <p:tgtEl>
                                          <p:spTgt spid="1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backprop_algo_forward.png" descr="backprop_algo_forward.png"/>
          <p:cNvPicPr>
            <a:picLocks noChangeAspect="1"/>
          </p:cNvPicPr>
          <p:nvPr/>
        </p:nvPicPr>
        <p:blipFill>
          <a:blip r:embed="rId2">
            <a:extLst/>
          </a:blip>
          <a:stretch>
            <a:fillRect/>
          </a:stretch>
        </p:blipFill>
        <p:spPr>
          <a:xfrm>
            <a:off x="3879598" y="1138449"/>
            <a:ext cx="5245604" cy="3070262"/>
          </a:xfrm>
          <a:prstGeom prst="rect">
            <a:avLst/>
          </a:prstGeom>
          <a:ln w="12700">
            <a:miter lim="400000"/>
          </a:ln>
        </p:spPr>
      </p:pic>
      <p:pic>
        <p:nvPicPr>
          <p:cNvPr id="177" name="Screen Shot 2020-10-20 at 20.28.05.png" descr="Screen Shot 2020-10-20 at 20.28.05.png"/>
          <p:cNvPicPr>
            <a:picLocks noChangeAspect="1"/>
          </p:cNvPicPr>
          <p:nvPr/>
        </p:nvPicPr>
        <p:blipFill>
          <a:blip r:embed="rId3">
            <a:extLst/>
          </a:blip>
          <a:stretch>
            <a:fillRect/>
          </a:stretch>
        </p:blipFill>
        <p:spPr>
          <a:xfrm>
            <a:off x="418080" y="4906955"/>
            <a:ext cx="12168640" cy="370819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ctivation Functions"/>
          <p:cNvSpPr txBox="1">
            <a:spLocks noGrp="1"/>
          </p:cNvSpPr>
          <p:nvPr>
            <p:ph type="title"/>
          </p:nvPr>
        </p:nvSpPr>
        <p:spPr>
          <a:xfrm>
            <a:off x="952500" y="254000"/>
            <a:ext cx="11099800" cy="1134567"/>
          </a:xfrm>
          <a:prstGeom prst="rect">
            <a:avLst/>
          </a:prstGeom>
        </p:spPr>
        <p:txBody>
          <a:bodyPr/>
          <a:lstStyle>
            <a:lvl1pPr>
              <a:defRPr sz="5000"/>
            </a:lvl1pPr>
          </a:lstStyle>
          <a:p>
            <a:r>
              <a:t>Activation Functions</a:t>
            </a:r>
          </a:p>
        </p:txBody>
      </p:sp>
      <p:sp>
        <p:nvSpPr>
          <p:cNvPr id="180" name="One magical power in deep neural networks is the non-linear activation functions…"/>
          <p:cNvSpPr txBox="1">
            <a:spLocks noGrp="1"/>
          </p:cNvSpPr>
          <p:nvPr>
            <p:ph type="body" idx="1"/>
          </p:nvPr>
        </p:nvSpPr>
        <p:spPr>
          <a:xfrm>
            <a:off x="952500" y="1606401"/>
            <a:ext cx="11099800" cy="7270899"/>
          </a:xfrm>
          <a:prstGeom prst="rect">
            <a:avLst/>
          </a:prstGeom>
        </p:spPr>
        <p:txBody>
          <a:bodyPr anchor="t"/>
          <a:lstStyle/>
          <a:p>
            <a:r>
              <a:t>One magical power in deep neural networks is the </a:t>
            </a:r>
            <a:r>
              <a:rPr b="1">
                <a:solidFill>
                  <a:schemeClr val="accent5">
                    <a:hueOff val="-82419"/>
                    <a:satOff val="-9513"/>
                    <a:lumOff val="-16343"/>
                  </a:schemeClr>
                </a:solidFill>
              </a:rPr>
              <a:t>non-linear</a:t>
            </a:r>
            <a:r>
              <a:t> activation functions</a:t>
            </a:r>
          </a:p>
          <a:p>
            <a:r>
              <a:t>They enable us to learn the non-linear relationship between input and output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Activation Functions"/>
          <p:cNvSpPr txBox="1">
            <a:spLocks noGrp="1"/>
          </p:cNvSpPr>
          <p:nvPr>
            <p:ph type="title"/>
          </p:nvPr>
        </p:nvSpPr>
        <p:spPr>
          <a:xfrm>
            <a:off x="952500" y="254000"/>
            <a:ext cx="11099800" cy="1134567"/>
          </a:xfrm>
          <a:prstGeom prst="rect">
            <a:avLst/>
          </a:prstGeom>
        </p:spPr>
        <p:txBody>
          <a:bodyPr/>
          <a:lstStyle>
            <a:lvl1pPr>
              <a:defRPr sz="5000"/>
            </a:lvl1pPr>
          </a:lstStyle>
          <a:p>
            <a:r>
              <a:t>Activation Functions</a:t>
            </a:r>
          </a:p>
        </p:txBody>
      </p:sp>
      <p:sp>
        <p:nvSpPr>
          <p:cNvPr id="183" name="We provide derivatives of activation functions, which are required when backpropagating through networks…"/>
          <p:cNvSpPr txBox="1">
            <a:spLocks noGrp="1"/>
          </p:cNvSpPr>
          <p:nvPr>
            <p:ph type="body" idx="1"/>
          </p:nvPr>
        </p:nvSpPr>
        <p:spPr>
          <a:xfrm>
            <a:off x="952500" y="1606401"/>
            <a:ext cx="11099800" cy="7270899"/>
          </a:xfrm>
          <a:prstGeom prst="rect">
            <a:avLst/>
          </a:prstGeom>
        </p:spPr>
        <p:txBody>
          <a:bodyPr anchor="t"/>
          <a:lstStyle/>
          <a:p>
            <a:r>
              <a:t>We provide derivatives of activation functions, which are required when backpropagating through networks</a:t>
            </a:r>
          </a:p>
          <a:p>
            <a:pPr marL="833437" lvl="1" indent="-388937">
              <a:spcBef>
                <a:spcPts val="2400"/>
              </a:spcBef>
              <a:defRPr sz="2400"/>
            </a:pPr>
            <a:r>
              <a:t>As you have learned in the earlier lecture, a numerical stable version of the </a:t>
            </a:r>
            <a:r>
              <a:rPr>
                <a:latin typeface="Courier"/>
                <a:ea typeface="Courier"/>
                <a:cs typeface="Courier"/>
                <a:sym typeface="Courier"/>
              </a:rPr>
              <a:t>softmax</a:t>
            </a:r>
            <a:r>
              <a:t> function was chosen</a:t>
            </a:r>
          </a:p>
        </p:txBody>
      </p:sp>
      <p:pic>
        <p:nvPicPr>
          <p:cNvPr id="184" name="Screen Shot 2020-10-20 at 20.28.12.png" descr="Screen Shot 2020-10-20 at 20.28.12.png"/>
          <p:cNvPicPr>
            <a:picLocks noChangeAspect="1"/>
          </p:cNvPicPr>
          <p:nvPr/>
        </p:nvPicPr>
        <p:blipFill>
          <a:blip r:embed="rId2">
            <a:extLst/>
          </a:blip>
          <a:stretch>
            <a:fillRect/>
          </a:stretch>
        </p:blipFill>
        <p:spPr>
          <a:xfrm>
            <a:off x="2398184" y="3814648"/>
            <a:ext cx="8208432" cy="576030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Backpropagation"/>
          <p:cNvSpPr txBox="1">
            <a:spLocks noGrp="1"/>
          </p:cNvSpPr>
          <p:nvPr>
            <p:ph type="title"/>
          </p:nvPr>
        </p:nvSpPr>
        <p:spPr>
          <a:xfrm>
            <a:off x="952500" y="254000"/>
            <a:ext cx="11099800" cy="1134567"/>
          </a:xfrm>
          <a:prstGeom prst="rect">
            <a:avLst/>
          </a:prstGeom>
        </p:spPr>
        <p:txBody>
          <a:bodyPr/>
          <a:lstStyle>
            <a:lvl1pPr>
              <a:defRPr sz="5000"/>
            </a:lvl1pPr>
          </a:lstStyle>
          <a:p>
            <a:r>
              <a:t>Backpropagation</a:t>
            </a:r>
          </a:p>
        </p:txBody>
      </p:sp>
      <p:sp>
        <p:nvSpPr>
          <p:cNvPr id="187" name="Backpropagation, short for backward propagation of errors, is key to supervised learning of deep neural networks…"/>
          <p:cNvSpPr txBox="1">
            <a:spLocks noGrp="1"/>
          </p:cNvSpPr>
          <p:nvPr>
            <p:ph type="body" idx="1"/>
          </p:nvPr>
        </p:nvSpPr>
        <p:spPr>
          <a:xfrm>
            <a:off x="952500" y="1606401"/>
            <a:ext cx="11099800" cy="7270899"/>
          </a:xfrm>
          <a:prstGeom prst="rect">
            <a:avLst/>
          </a:prstGeom>
        </p:spPr>
        <p:txBody>
          <a:bodyPr anchor="t"/>
          <a:lstStyle/>
          <a:p>
            <a:r>
              <a:rPr b="1">
                <a:solidFill>
                  <a:schemeClr val="accent5">
                    <a:hueOff val="-82419"/>
                    <a:satOff val="-9513"/>
                    <a:lumOff val="-16343"/>
                  </a:schemeClr>
                </a:solidFill>
              </a:rPr>
              <a:t>Backpropagation</a:t>
            </a:r>
            <a:r>
              <a:t>, short for backward propagation of errors, is </a:t>
            </a:r>
            <a:r>
              <a:rPr b="1">
                <a:solidFill>
                  <a:schemeClr val="accent5">
                    <a:hueOff val="-82419"/>
                    <a:satOff val="-9513"/>
                    <a:lumOff val="-16343"/>
                  </a:schemeClr>
                </a:solidFill>
              </a:rPr>
              <a:t>key</a:t>
            </a:r>
            <a:r>
              <a:t> to supervised learning of deep neural networks</a:t>
            </a:r>
          </a:p>
          <a:p>
            <a:pPr marL="833437" lvl="1" indent="-388937">
              <a:spcBef>
                <a:spcPts val="2400"/>
              </a:spcBef>
              <a:defRPr sz="2400"/>
            </a:pPr>
            <a:r>
              <a:t>It has enabled the recent surge in popularity of deep learning algorithms since the early 2000s</a:t>
            </a:r>
          </a:p>
          <a:p>
            <a:pPr marL="833437" lvl="1" indent="-388937">
              <a:spcBef>
                <a:spcPts val="2400"/>
              </a:spcBef>
              <a:defRPr sz="2400"/>
            </a:pPr>
            <a:r>
              <a:t>The backward pass is hard to get right, because there are so many sizes and operations that have to align, for all the operations to be successful</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backprop_algo_backward.png" descr="backprop_algo_backward.png"/>
          <p:cNvPicPr>
            <a:picLocks noChangeAspect="1"/>
          </p:cNvPicPr>
          <p:nvPr/>
        </p:nvPicPr>
        <p:blipFill>
          <a:blip r:embed="rId2">
            <a:extLst/>
          </a:blip>
          <a:stretch>
            <a:fillRect/>
          </a:stretch>
        </p:blipFill>
        <p:spPr>
          <a:xfrm>
            <a:off x="2860768" y="310489"/>
            <a:ext cx="7283264" cy="3923877"/>
          </a:xfrm>
          <a:prstGeom prst="rect">
            <a:avLst/>
          </a:prstGeom>
          <a:ln w="12700">
            <a:miter lim="400000"/>
          </a:ln>
        </p:spPr>
      </p:pic>
      <p:pic>
        <p:nvPicPr>
          <p:cNvPr id="190" name="Screen Shot 2020-10-20 at 20.28.17.png" descr="Screen Shot 2020-10-20 at 20.28.17.png"/>
          <p:cNvPicPr>
            <a:picLocks noChangeAspect="1"/>
          </p:cNvPicPr>
          <p:nvPr/>
        </p:nvPicPr>
        <p:blipFill>
          <a:blip r:embed="rId3">
            <a:extLst/>
          </a:blip>
          <a:stretch>
            <a:fillRect/>
          </a:stretch>
        </p:blipFill>
        <p:spPr>
          <a:xfrm>
            <a:off x="670093" y="4438846"/>
            <a:ext cx="11664614" cy="5004265"/>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raining"/>
          <p:cNvSpPr txBox="1">
            <a:spLocks noGrp="1"/>
          </p:cNvSpPr>
          <p:nvPr>
            <p:ph type="title"/>
          </p:nvPr>
        </p:nvSpPr>
        <p:spPr>
          <a:xfrm>
            <a:off x="952500" y="254000"/>
            <a:ext cx="11099800" cy="1134567"/>
          </a:xfrm>
          <a:prstGeom prst="rect">
            <a:avLst/>
          </a:prstGeom>
        </p:spPr>
        <p:txBody>
          <a:bodyPr/>
          <a:lstStyle>
            <a:lvl1pPr>
              <a:defRPr sz="5000"/>
            </a:lvl1pPr>
          </a:lstStyle>
          <a:p>
            <a:r>
              <a:t>Training</a:t>
            </a:r>
          </a:p>
        </p:txBody>
      </p:sp>
      <p:sp>
        <p:nvSpPr>
          <p:cNvPr id="193" name="We have defined a forward and backward pass, but how can we start using them?…"/>
          <p:cNvSpPr txBox="1">
            <a:spLocks noGrp="1"/>
          </p:cNvSpPr>
          <p:nvPr>
            <p:ph type="body" idx="1"/>
          </p:nvPr>
        </p:nvSpPr>
        <p:spPr>
          <a:xfrm>
            <a:off x="952500" y="1606401"/>
            <a:ext cx="11099800" cy="7270899"/>
          </a:xfrm>
          <a:prstGeom prst="rect">
            <a:avLst/>
          </a:prstGeom>
        </p:spPr>
        <p:txBody>
          <a:bodyPr anchor="t"/>
          <a:lstStyle/>
          <a:p>
            <a:r>
              <a:t>We have defined a forward and backward pass, but how can we start using them? </a:t>
            </a:r>
          </a:p>
          <a:p>
            <a:r>
              <a:t>We have to make a training loop and choose an optimizer to update the parameters of the neural network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93">
                                            <p:txEl>
                                              <p:pRg st="1" end="1"/>
                                            </p:txEl>
                                          </p:spTgt>
                                        </p:tgtEl>
                                        <p:attrNameLst>
                                          <p:attrName>style.visibility</p:attrName>
                                        </p:attrNameLst>
                                      </p:cBhvr>
                                      <p:to>
                                        <p:strVal val="visible"/>
                                      </p:to>
                                    </p:set>
                                    <p:animEffect transition="in" filter="fade">
                                      <p:cBhvr>
                                        <p:cTn id="7" dur="500"/>
                                        <p:tgtEl>
                                          <p:spTgt spid="19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1" build="p" bldLvl="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raining"/>
          <p:cNvSpPr txBox="1">
            <a:spLocks noGrp="1"/>
          </p:cNvSpPr>
          <p:nvPr>
            <p:ph type="title"/>
          </p:nvPr>
        </p:nvSpPr>
        <p:spPr>
          <a:xfrm>
            <a:off x="952500" y="254000"/>
            <a:ext cx="11099800" cy="1134567"/>
          </a:xfrm>
          <a:prstGeom prst="rect">
            <a:avLst/>
          </a:prstGeom>
        </p:spPr>
        <p:txBody>
          <a:bodyPr/>
          <a:lstStyle>
            <a:lvl1pPr>
              <a:defRPr sz="5000"/>
            </a:lvl1pPr>
          </a:lstStyle>
          <a:p>
            <a:r>
              <a:t>Training</a:t>
            </a:r>
          </a:p>
        </p:txBody>
      </p:sp>
      <p:pic>
        <p:nvPicPr>
          <p:cNvPr id="196" name="Screen Shot 2020-10-20 at 20.38.58.png" descr="Screen Shot 2020-10-20 at 20.38.58.png"/>
          <p:cNvPicPr>
            <a:picLocks noChangeAspect="1"/>
          </p:cNvPicPr>
          <p:nvPr/>
        </p:nvPicPr>
        <p:blipFill>
          <a:blip r:embed="rId3">
            <a:extLst/>
          </a:blip>
          <a:stretch>
            <a:fillRect/>
          </a:stretch>
        </p:blipFill>
        <p:spPr>
          <a:xfrm>
            <a:off x="712675" y="1619282"/>
            <a:ext cx="11579450" cy="7542752"/>
          </a:xfrm>
          <a:prstGeom prst="rect">
            <a:avLst/>
          </a:prstGeom>
          <a:ln w="12700">
            <a:miter lim="400000"/>
          </a:ln>
        </p:spPr>
      </p:pic>
      <p:grpSp>
        <p:nvGrpSpPr>
          <p:cNvPr id="199" name="群組"/>
          <p:cNvGrpSpPr/>
          <p:nvPr/>
        </p:nvGrpSpPr>
        <p:grpSpPr>
          <a:xfrm>
            <a:off x="1591210" y="2130350"/>
            <a:ext cx="10700915" cy="7120376"/>
            <a:chOff x="0" y="0"/>
            <a:chExt cx="10700914" cy="7120375"/>
          </a:xfrm>
        </p:grpSpPr>
        <p:sp>
          <p:nvSpPr>
            <p:cNvPr id="197" name="矩形"/>
            <p:cNvSpPr/>
            <p:nvPr/>
          </p:nvSpPr>
          <p:spPr>
            <a:xfrm>
              <a:off x="0" y="0"/>
              <a:ext cx="10700915" cy="7120376"/>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98" name="Number of epochs"/>
            <p:cNvSpPr txBox="1"/>
            <p:nvPr/>
          </p:nvSpPr>
          <p:spPr>
            <a:xfrm>
              <a:off x="7932685" y="51803"/>
              <a:ext cx="2649323"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1">
                      <a:lumOff val="-13575"/>
                    </a:schemeClr>
                  </a:solidFill>
                </a:defRPr>
              </a:lvl1pPr>
            </a:lstStyle>
            <a:p>
              <a:r>
                <a:t>Number of epochs</a:t>
              </a:r>
            </a:p>
          </p:txBody>
        </p:sp>
      </p:grpSp>
      <p:grpSp>
        <p:nvGrpSpPr>
          <p:cNvPr id="202" name="群組"/>
          <p:cNvGrpSpPr/>
          <p:nvPr/>
        </p:nvGrpSpPr>
        <p:grpSpPr>
          <a:xfrm>
            <a:off x="2231536" y="4246643"/>
            <a:ext cx="9879728" cy="4858201"/>
            <a:chOff x="0" y="0"/>
            <a:chExt cx="9879727" cy="4858199"/>
          </a:xfrm>
        </p:grpSpPr>
        <p:sp>
          <p:nvSpPr>
            <p:cNvPr id="200" name="矩形"/>
            <p:cNvSpPr/>
            <p:nvPr/>
          </p:nvSpPr>
          <p:spPr>
            <a:xfrm>
              <a:off x="0" y="0"/>
              <a:ext cx="9879728" cy="4858200"/>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1" name="Running through each batch"/>
            <p:cNvSpPr txBox="1"/>
            <p:nvPr/>
          </p:nvSpPr>
          <p:spPr>
            <a:xfrm>
              <a:off x="5777596" y="81591"/>
              <a:ext cx="3982213"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5">
                      <a:hueOff val="-82419"/>
                      <a:satOff val="-9513"/>
                      <a:lumOff val="-16343"/>
                    </a:schemeClr>
                  </a:solidFill>
                </a:defRPr>
              </a:lvl1pPr>
            </a:lstStyle>
            <a:p>
              <a:r>
                <a:t>Running through each batch</a:t>
              </a:r>
            </a:p>
          </p:txBody>
        </p:sp>
      </p:grpSp>
      <p:grpSp>
        <p:nvGrpSpPr>
          <p:cNvPr id="205" name="群組"/>
          <p:cNvGrpSpPr/>
          <p:nvPr/>
        </p:nvGrpSpPr>
        <p:grpSpPr>
          <a:xfrm>
            <a:off x="2906083" y="6776648"/>
            <a:ext cx="8206207" cy="731677"/>
            <a:chOff x="0" y="0"/>
            <a:chExt cx="8206206" cy="731676"/>
          </a:xfrm>
        </p:grpSpPr>
        <p:sp>
          <p:nvSpPr>
            <p:cNvPr id="203" name="矩形"/>
            <p:cNvSpPr/>
            <p:nvPr/>
          </p:nvSpPr>
          <p:spPr>
            <a:xfrm>
              <a:off x="0" y="0"/>
              <a:ext cx="5126786" cy="731677"/>
            </a:xfrm>
            <a:prstGeom prst="rect">
              <a:avLst/>
            </a:prstGeom>
            <a:noFill/>
            <a:ln w="508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4" name="Compute predictions"/>
            <p:cNvSpPr txBox="1"/>
            <p:nvPr/>
          </p:nvSpPr>
          <p:spPr>
            <a:xfrm>
              <a:off x="5229224" y="147855"/>
              <a:ext cx="2976983"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3">
                      <a:hueOff val="362282"/>
                      <a:satOff val="31803"/>
                      <a:lumOff val="-18242"/>
                    </a:schemeClr>
                  </a:solidFill>
                </a:defRPr>
              </a:lvl1pPr>
            </a:lstStyle>
            <a:p>
              <a:r>
                <a:t>Compute predictions</a:t>
              </a:r>
            </a:p>
          </p:txBody>
        </p:sp>
      </p:grpSp>
      <p:grpSp>
        <p:nvGrpSpPr>
          <p:cNvPr id="208" name="群組"/>
          <p:cNvGrpSpPr/>
          <p:nvPr/>
        </p:nvGrpSpPr>
        <p:grpSpPr>
          <a:xfrm>
            <a:off x="2906083" y="7553328"/>
            <a:ext cx="8827736" cy="731677"/>
            <a:chOff x="0" y="0"/>
            <a:chExt cx="8827734" cy="731676"/>
          </a:xfrm>
        </p:grpSpPr>
        <p:sp>
          <p:nvSpPr>
            <p:cNvPr id="206" name="矩形"/>
            <p:cNvSpPr/>
            <p:nvPr/>
          </p:nvSpPr>
          <p:spPr>
            <a:xfrm>
              <a:off x="0" y="0"/>
              <a:ext cx="5966622" cy="731677"/>
            </a:xfrm>
            <a:prstGeom prst="rect">
              <a:avLst/>
            </a:prstGeom>
            <a:noFill/>
            <a:ln w="508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07" name="Compute gradients"/>
            <p:cNvSpPr txBox="1"/>
            <p:nvPr/>
          </p:nvSpPr>
          <p:spPr>
            <a:xfrm>
              <a:off x="6093678" y="175941"/>
              <a:ext cx="2734057"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4">
                      <a:hueOff val="-1081314"/>
                      <a:satOff val="4338"/>
                      <a:lumOff val="-8931"/>
                    </a:schemeClr>
                  </a:solidFill>
                </a:defRPr>
              </a:lvl1pPr>
            </a:lstStyle>
            <a:p>
              <a:r>
                <a:t>Compute gradients</a:t>
              </a:r>
            </a:p>
          </p:txBody>
        </p:sp>
      </p:grpSp>
      <p:grpSp>
        <p:nvGrpSpPr>
          <p:cNvPr id="211" name="群組"/>
          <p:cNvGrpSpPr/>
          <p:nvPr/>
        </p:nvGrpSpPr>
        <p:grpSpPr>
          <a:xfrm>
            <a:off x="2906083" y="8322251"/>
            <a:ext cx="9339183" cy="731678"/>
            <a:chOff x="0" y="0"/>
            <a:chExt cx="9339182" cy="731676"/>
          </a:xfrm>
        </p:grpSpPr>
        <p:sp>
          <p:nvSpPr>
            <p:cNvPr id="209" name="矩形"/>
            <p:cNvSpPr/>
            <p:nvPr/>
          </p:nvSpPr>
          <p:spPr>
            <a:xfrm>
              <a:off x="0" y="0"/>
              <a:ext cx="6762210" cy="731677"/>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10" name="Update networks"/>
            <p:cNvSpPr txBox="1"/>
            <p:nvPr/>
          </p:nvSpPr>
          <p:spPr>
            <a:xfrm>
              <a:off x="6887980" y="135155"/>
              <a:ext cx="2451203"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vl1pPr>
            </a:lstStyle>
            <a:p>
              <a:r>
                <a:t>Update networks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99"/>
                                        </p:tgtEl>
                                        <p:attrNameLst>
                                          <p:attrName>style.visibility</p:attrName>
                                        </p:attrNameLst>
                                      </p:cBhvr>
                                      <p:to>
                                        <p:strVal val="visible"/>
                                      </p:to>
                                    </p:set>
                                    <p:animEffect transition="in" filter="fade">
                                      <p:cBhvr>
                                        <p:cTn id="7" dur="5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202"/>
                                        </p:tgtEl>
                                        <p:attrNameLst>
                                          <p:attrName>style.visibility</p:attrName>
                                        </p:attrNameLst>
                                      </p:cBhvr>
                                      <p:to>
                                        <p:strVal val="visible"/>
                                      </p:to>
                                    </p:set>
                                    <p:animEffect transition="in" filter="fade">
                                      <p:cBhvr>
                                        <p:cTn id="12" dur="500"/>
                                        <p:tgtEl>
                                          <p:spTgt spid="2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205"/>
                                        </p:tgtEl>
                                        <p:attrNameLst>
                                          <p:attrName>style.visibility</p:attrName>
                                        </p:attrNameLst>
                                      </p:cBhvr>
                                      <p:to>
                                        <p:strVal val="visible"/>
                                      </p:to>
                                    </p:set>
                                    <p:animEffect transition="in" filter="fade">
                                      <p:cBhvr>
                                        <p:cTn id="17" dur="500"/>
                                        <p:tgtEl>
                                          <p:spTgt spid="2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4" nodeType="clickEffect">
                                  <p:stCondLst>
                                    <p:cond delay="0"/>
                                  </p:stCondLst>
                                  <p:iterate>
                                    <p:tmAbs val="0"/>
                                  </p:iterate>
                                  <p:childTnLst>
                                    <p:set>
                                      <p:cBhvr>
                                        <p:cTn id="21" fill="hold"/>
                                        <p:tgtEl>
                                          <p:spTgt spid="208"/>
                                        </p:tgtEl>
                                        <p:attrNameLst>
                                          <p:attrName>style.visibility</p:attrName>
                                        </p:attrNameLst>
                                      </p:cBhvr>
                                      <p:to>
                                        <p:strVal val="visible"/>
                                      </p:to>
                                    </p:set>
                                    <p:animEffect transition="in" filter="fade">
                                      <p:cBhvr>
                                        <p:cTn id="22" dur="500"/>
                                        <p:tgtEl>
                                          <p:spTgt spid="2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5" nodeType="clickEffect">
                                  <p:stCondLst>
                                    <p:cond delay="0"/>
                                  </p:stCondLst>
                                  <p:iterate>
                                    <p:tmAbs val="0"/>
                                  </p:iterate>
                                  <p:childTnLst>
                                    <p:set>
                                      <p:cBhvr>
                                        <p:cTn id="26" fill="hold"/>
                                        <p:tgtEl>
                                          <p:spTgt spid="211"/>
                                        </p:tgtEl>
                                        <p:attrNameLst>
                                          <p:attrName>style.visibility</p:attrName>
                                        </p:attrNameLst>
                                      </p:cBhvr>
                                      <p:to>
                                        <p:strVal val="visible"/>
                                      </p:to>
                                    </p:set>
                                    <p:animEffect transition="in" filter="fade">
                                      <p:cBhvr>
                                        <p:cTn id="2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1" animBg="1" advAuto="0"/>
      <p:bldP spid="202" grpId="2" animBg="1" advAuto="0"/>
      <p:bldP spid="205" grpId="3" animBg="1" advAuto="0"/>
      <p:bldP spid="208" grpId="4" animBg="1" advAuto="0"/>
      <p:bldP spid="211" grpId="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Optimization"/>
          <p:cNvSpPr txBox="1">
            <a:spLocks noGrp="1"/>
          </p:cNvSpPr>
          <p:nvPr>
            <p:ph type="title"/>
          </p:nvPr>
        </p:nvSpPr>
        <p:spPr>
          <a:xfrm>
            <a:off x="952500" y="254000"/>
            <a:ext cx="11099800" cy="1134567"/>
          </a:xfrm>
          <a:prstGeom prst="rect">
            <a:avLst/>
          </a:prstGeom>
        </p:spPr>
        <p:txBody>
          <a:bodyPr/>
          <a:lstStyle>
            <a:lvl1pPr>
              <a:defRPr sz="5000"/>
            </a:lvl1pPr>
          </a:lstStyle>
          <a:p>
            <a:r>
              <a:t>Optimization</a:t>
            </a:r>
          </a:p>
        </p:txBody>
      </p:sp>
      <mc:AlternateContent xmlns:mc="http://schemas.openxmlformats.org/markup-compatibility/2006" xmlns:a14="http://schemas.microsoft.com/office/drawing/2010/main">
        <mc:Choice Requires="a14">
          <p:sp>
            <p:nvSpPr>
              <p:cNvPr id="214" name="Stochastic Gradient Descent (SGD) algorithm is relatively straightforward, updating the networks by calculated gradient directly…"/>
              <p:cNvSpPr txBox="1">
                <a:spLocks noGrp="1"/>
              </p:cNvSpPr>
              <p:nvPr>
                <p:ph type="body" idx="1"/>
              </p:nvPr>
            </p:nvSpPr>
            <p:spPr>
              <a:xfrm>
                <a:off x="952500" y="1606401"/>
                <a:ext cx="11099800" cy="7270899"/>
              </a:xfrm>
              <a:prstGeom prst="rect">
                <a:avLst/>
              </a:prstGeom>
            </p:spPr>
            <p:txBody>
              <a:bodyPr anchor="t"/>
              <a:lstStyle/>
              <a:p>
                <a:r>
                  <a:t>Stochastic Gradient Descent (SGD) algorithm is relatively straightforward, updating the networks by calculated gradient directly</a:t>
                </a:r>
              </a:p>
              <a:p>
                <a:pPr marL="833437" lvl="1" indent="-388937">
                  <a:spcBef>
                    <a:spcPts val="2400"/>
                  </a:spcBef>
                  <a:defRPr sz="2400"/>
                </a:pPr>
                <a14:m>
                  <m:oMath xmlns:m="http://schemas.openxmlformats.org/officeDocument/2006/math">
                    <m:sSup>
                      <m:sSupPr>
                        <m:ctrlPr>
                          <a:rPr sz="2900" i="1">
                            <a:solidFill>
                              <a:srgbClr val="000000"/>
                            </a:solidFill>
                            <a:latin typeface="Cambria Math" panose="02040503050406030204" pitchFamily="18" charset="0"/>
                          </a:rPr>
                        </m:ctrlPr>
                      </m:sSupPr>
                      <m:e>
                        <m:r>
                          <m:rPr>
                            <m:sty m:val="p"/>
                          </m:rPr>
                          <a:rPr sz="2900" i="1">
                            <a:solidFill>
                              <a:srgbClr val="000000"/>
                            </a:solidFill>
                            <a:latin typeface="Cambria Math" panose="02040503050406030204" pitchFamily="18" charset="0"/>
                          </a:rPr>
                          <m:t>Θ</m:t>
                        </m:r>
                      </m:e>
                      <m:sup>
                        <m:r>
                          <a:rPr sz="2900" i="1">
                            <a:solidFill>
                              <a:srgbClr val="000000"/>
                            </a:solidFill>
                            <a:latin typeface="Cambria Math" panose="02040503050406030204" pitchFamily="18" charset="0"/>
                          </a:rPr>
                          <m:t>𝑡</m:t>
                        </m:r>
                        <m:r>
                          <a:rPr sz="2900" i="1">
                            <a:solidFill>
                              <a:srgbClr val="000000"/>
                            </a:solidFill>
                            <a:latin typeface="Cambria Math" panose="02040503050406030204" pitchFamily="18" charset="0"/>
                          </a:rPr>
                          <m:t>+1</m:t>
                        </m:r>
                      </m:sup>
                    </m:sSup>
                    <m:r>
                      <a:rPr sz="2900" i="1">
                        <a:solidFill>
                          <a:srgbClr val="000000"/>
                        </a:solidFill>
                        <a:latin typeface="Cambria Math" panose="02040503050406030204" pitchFamily="18" charset="0"/>
                      </a:rPr>
                      <m:t>←</m:t>
                    </m:r>
                    <m:sSup>
                      <m:sSupPr>
                        <m:ctrlPr>
                          <a:rPr sz="2900" i="1">
                            <a:solidFill>
                              <a:srgbClr val="000000"/>
                            </a:solidFill>
                            <a:latin typeface="Cambria Math" panose="02040503050406030204" pitchFamily="18" charset="0"/>
                          </a:rPr>
                        </m:ctrlPr>
                      </m:sSupPr>
                      <m:e>
                        <m:r>
                          <m:rPr>
                            <m:sty m:val="p"/>
                          </m:rPr>
                          <a:rPr sz="2900" i="1">
                            <a:solidFill>
                              <a:srgbClr val="000000"/>
                            </a:solidFill>
                            <a:latin typeface="Cambria Math" panose="02040503050406030204" pitchFamily="18" charset="0"/>
                          </a:rPr>
                          <m:t>Θ</m:t>
                        </m:r>
                      </m:e>
                      <m:sup>
                        <m:r>
                          <a:rPr sz="2900" i="1">
                            <a:solidFill>
                              <a:srgbClr val="000000"/>
                            </a:solidFill>
                            <a:latin typeface="Cambria Math" panose="02040503050406030204" pitchFamily="18" charset="0"/>
                          </a:rPr>
                          <m:t>𝑡</m:t>
                        </m:r>
                      </m:sup>
                    </m:sSup>
                    <m:r>
                      <a:rPr sz="2900" i="1">
                        <a:solidFill>
                          <a:srgbClr val="000000"/>
                        </a:solidFill>
                        <a:latin typeface="Cambria Math" panose="02040503050406030204" pitchFamily="18" charset="0"/>
                      </a:rPr>
                      <m:t>−</m:t>
                    </m:r>
                    <m:r>
                      <a:rPr sz="2900" i="1">
                        <a:solidFill>
                          <a:srgbClr val="000000"/>
                        </a:solidFill>
                        <a:latin typeface="Cambria Math" panose="02040503050406030204" pitchFamily="18" charset="0"/>
                      </a:rPr>
                      <m:t>𝜂</m:t>
                    </m:r>
                    <m:sSup>
                      <m:sSupPr>
                        <m:ctrlPr>
                          <a:rPr sz="2900" i="1">
                            <a:solidFill>
                              <a:srgbClr val="000000"/>
                            </a:solidFill>
                            <a:latin typeface="Cambria Math" panose="02040503050406030204" pitchFamily="18" charset="0"/>
                          </a:rPr>
                        </m:ctrlPr>
                      </m:sSupPr>
                      <m:e>
                        <m:r>
                          <a:rPr sz="2900" i="1">
                            <a:solidFill>
                              <a:srgbClr val="FF0000"/>
                            </a:solidFill>
                            <a:latin typeface="Cambria Math" panose="02040503050406030204" pitchFamily="18" charset="0"/>
                          </a:rPr>
                          <m:t>𝑔</m:t>
                        </m:r>
                      </m:e>
                      <m:sup>
                        <m:r>
                          <a:rPr sz="2900" i="1">
                            <a:solidFill>
                              <a:srgbClr val="FF0000"/>
                            </a:solidFill>
                            <a:latin typeface="Cambria Math" panose="02040503050406030204" pitchFamily="18" charset="0"/>
                          </a:rPr>
                          <m:t>𝑡</m:t>
                        </m:r>
                      </m:sup>
                    </m:sSup>
                  </m:oMath>
                </a14:m>
                <a:r>
                  <a:t>; </a:t>
                </a:r>
                <a14:m>
                  <m:oMath xmlns:m="http://schemas.openxmlformats.org/officeDocument/2006/math">
                    <m:sSup>
                      <m:sSupPr>
                        <m:ctrlPr>
                          <a:rPr sz="2900" i="1">
                            <a:solidFill>
                              <a:srgbClr val="FF0000"/>
                            </a:solidFill>
                            <a:latin typeface="Cambria Math" panose="02040503050406030204" pitchFamily="18" charset="0"/>
                          </a:rPr>
                        </m:ctrlPr>
                      </m:sSupPr>
                      <m:e>
                        <m:r>
                          <a:rPr sz="2900" i="1">
                            <a:solidFill>
                              <a:srgbClr val="FF0000"/>
                            </a:solidFill>
                            <a:latin typeface="Cambria Math" panose="02040503050406030204" pitchFamily="18" charset="0"/>
                          </a:rPr>
                          <m:t>𝑔</m:t>
                        </m:r>
                      </m:e>
                      <m:sup>
                        <m:r>
                          <a:rPr sz="2900" i="1">
                            <a:solidFill>
                              <a:srgbClr val="FF0000"/>
                            </a:solidFill>
                            <a:latin typeface="Cambria Math" panose="02040503050406030204" pitchFamily="18" charset="0"/>
                          </a:rPr>
                          <m:t>𝑡</m:t>
                        </m:r>
                      </m:sup>
                    </m:sSup>
                    <m:r>
                      <a:rPr sz="2900" i="1">
                        <a:solidFill>
                          <a:srgbClr val="000000"/>
                        </a:solidFill>
                        <a:latin typeface="Cambria Math" panose="02040503050406030204" pitchFamily="18" charset="0"/>
                      </a:rPr>
                      <m:t>=</m:t>
                    </m:r>
                    <m:sSub>
                      <m:sSubPr>
                        <m:ctrlPr>
                          <a:rPr sz="2900" i="1">
                            <a:solidFill>
                              <a:srgbClr val="000000"/>
                            </a:solidFill>
                            <a:latin typeface="Cambria Math" panose="02040503050406030204" pitchFamily="18" charset="0"/>
                          </a:rPr>
                        </m:ctrlPr>
                      </m:sSubPr>
                      <m:e>
                        <m:r>
                          <a:rPr sz="2900" i="1">
                            <a:solidFill>
                              <a:srgbClr val="000000"/>
                            </a:solidFill>
                            <a:latin typeface="Cambria Math" panose="02040503050406030204" pitchFamily="18" charset="0"/>
                          </a:rPr>
                          <m:t>𝛻</m:t>
                        </m:r>
                      </m:e>
                      <m:sub>
                        <m:r>
                          <m:rPr>
                            <m:sty m:val="p"/>
                          </m:rPr>
                          <a:rPr sz="2900" i="1">
                            <a:solidFill>
                              <a:srgbClr val="000000"/>
                            </a:solidFill>
                            <a:latin typeface="Cambria Math" panose="02040503050406030204" pitchFamily="18" charset="0"/>
                          </a:rPr>
                          <m:t>Θ</m:t>
                        </m:r>
                      </m:sub>
                    </m:sSub>
                    <m:r>
                      <a:rPr sz="2900" i="1">
                        <a:solidFill>
                          <a:srgbClr val="000000"/>
                        </a:solidFill>
                        <a:latin typeface="Cambria Math" panose="02040503050406030204" pitchFamily="18" charset="0"/>
                      </a:rPr>
                      <m:t>𝐶</m:t>
                    </m:r>
                    <m:r>
                      <a:rPr sz="2900" i="1">
                        <a:solidFill>
                          <a:srgbClr val="000000"/>
                        </a:solidFill>
                        <a:latin typeface="Cambria Math" panose="02040503050406030204" pitchFamily="18" charset="0"/>
                      </a:rPr>
                      <m:t>(</m:t>
                    </m:r>
                    <m:sSup>
                      <m:sSupPr>
                        <m:ctrlPr>
                          <a:rPr sz="2900" i="1">
                            <a:solidFill>
                              <a:srgbClr val="000000"/>
                            </a:solidFill>
                            <a:latin typeface="Cambria Math" panose="02040503050406030204" pitchFamily="18" charset="0"/>
                          </a:rPr>
                        </m:ctrlPr>
                      </m:sSupPr>
                      <m:e>
                        <m:r>
                          <m:rPr>
                            <m:sty m:val="p"/>
                          </m:rPr>
                          <a:rPr sz="2900" i="1">
                            <a:solidFill>
                              <a:srgbClr val="000000"/>
                            </a:solidFill>
                            <a:latin typeface="Cambria Math" panose="02040503050406030204" pitchFamily="18" charset="0"/>
                          </a:rPr>
                          <m:t>Θ</m:t>
                        </m:r>
                      </m:e>
                      <m:sup>
                        <m:r>
                          <a:rPr sz="2900" i="1">
                            <a:solidFill>
                              <a:srgbClr val="000000"/>
                            </a:solidFill>
                            <a:latin typeface="Cambria Math" panose="02040503050406030204" pitchFamily="18" charset="0"/>
                          </a:rPr>
                          <m:t>𝑡</m:t>
                        </m:r>
                      </m:sup>
                    </m:sSup>
                    <m:r>
                      <a:rPr sz="2900" i="1">
                        <a:solidFill>
                          <a:srgbClr val="000000"/>
                        </a:solidFill>
                        <a:latin typeface="Cambria Math" panose="02040503050406030204" pitchFamily="18" charset="0"/>
                      </a:rPr>
                      <m:t>)</m:t>
                    </m:r>
                  </m:oMath>
                </a14:m>
                <a:endParaRPr/>
              </a:p>
              <a:p>
                <a:pPr marL="833437" lvl="1" indent="-388937">
                  <a:spcBef>
                    <a:spcPts val="2400"/>
                  </a:spcBef>
                  <a:defRPr sz="2400"/>
                </a:pPr>
                <a:r>
                  <a:t>Might get stuck in local minima or saddle points</a:t>
                </a:r>
              </a:p>
              <a:p>
                <a:r>
                  <a:t>Momentum makes the same movement in the last iteration, corrected by negative gradient</a:t>
                </a:r>
              </a:p>
              <a:p>
                <a:pPr marL="833437" lvl="1" indent="-388937">
                  <a:spcBef>
                    <a:spcPts val="2400"/>
                  </a:spcBef>
                  <a:defRPr sz="2400"/>
                </a:pPr>
                <a14:m>
                  <m:oMath xmlns:m="http://schemas.openxmlformats.org/officeDocument/2006/math">
                    <m:sSup>
                      <m:sSupPr>
                        <m:ctrlPr>
                          <a:rPr sz="2900" i="1">
                            <a:solidFill>
                              <a:srgbClr val="0000FF"/>
                            </a:solidFill>
                            <a:latin typeface="Cambria Math" panose="02040503050406030204" pitchFamily="18" charset="0"/>
                          </a:rPr>
                        </m:ctrlPr>
                      </m:sSupPr>
                      <m:e>
                        <m:r>
                          <a:rPr sz="2900" i="1">
                            <a:solidFill>
                              <a:srgbClr val="0000FF"/>
                            </a:solidFill>
                            <a:latin typeface="Cambria Math" panose="02040503050406030204" pitchFamily="18" charset="0"/>
                          </a:rPr>
                          <m:t>𝑣</m:t>
                        </m:r>
                      </m:e>
                      <m:sup>
                        <m:r>
                          <a:rPr sz="2900" i="1">
                            <a:solidFill>
                              <a:srgbClr val="0000FF"/>
                            </a:solidFill>
                            <a:latin typeface="Cambria Math" panose="02040503050406030204" pitchFamily="18" charset="0"/>
                          </a:rPr>
                          <m:t>𝑡</m:t>
                        </m:r>
                        <m:r>
                          <a:rPr sz="2900" i="1">
                            <a:solidFill>
                              <a:srgbClr val="0000FF"/>
                            </a:solidFill>
                            <a:latin typeface="Cambria Math" panose="02040503050406030204" pitchFamily="18" charset="0"/>
                          </a:rPr>
                          <m:t>+1</m:t>
                        </m:r>
                      </m:sup>
                    </m:sSup>
                    <m:r>
                      <a:rPr sz="2900" i="1">
                        <a:solidFill>
                          <a:srgbClr val="000000"/>
                        </a:solidFill>
                        <a:latin typeface="Cambria Math" panose="02040503050406030204" pitchFamily="18" charset="0"/>
                      </a:rPr>
                      <m:t>←</m:t>
                    </m:r>
                    <m:r>
                      <a:rPr sz="2900" i="1">
                        <a:solidFill>
                          <a:srgbClr val="000000"/>
                        </a:solidFill>
                        <a:latin typeface="Cambria Math" panose="02040503050406030204" pitchFamily="18" charset="0"/>
                      </a:rPr>
                      <m:t>𝜆</m:t>
                    </m:r>
                    <m:sSup>
                      <m:sSupPr>
                        <m:ctrlPr>
                          <a:rPr sz="2900" i="1">
                            <a:solidFill>
                              <a:srgbClr val="000000"/>
                            </a:solidFill>
                            <a:latin typeface="Cambria Math" panose="02040503050406030204" pitchFamily="18" charset="0"/>
                          </a:rPr>
                        </m:ctrlPr>
                      </m:sSupPr>
                      <m:e>
                        <m:r>
                          <a:rPr sz="2900" i="1">
                            <a:solidFill>
                              <a:srgbClr val="0000FF"/>
                            </a:solidFill>
                            <a:latin typeface="Cambria Math" panose="02040503050406030204" pitchFamily="18" charset="0"/>
                          </a:rPr>
                          <m:t>𝑣</m:t>
                        </m:r>
                      </m:e>
                      <m:sup>
                        <m:r>
                          <a:rPr sz="2900" i="1">
                            <a:solidFill>
                              <a:srgbClr val="0000FF"/>
                            </a:solidFill>
                            <a:latin typeface="Cambria Math" panose="02040503050406030204" pitchFamily="18" charset="0"/>
                          </a:rPr>
                          <m:t>𝑡</m:t>
                        </m:r>
                      </m:sup>
                    </m:sSup>
                    <m:r>
                      <a:rPr sz="2900" i="1">
                        <a:solidFill>
                          <a:srgbClr val="000000"/>
                        </a:solidFill>
                        <a:latin typeface="Cambria Math" panose="02040503050406030204" pitchFamily="18" charset="0"/>
                      </a:rPr>
                      <m:t>−(1−</m:t>
                    </m:r>
                    <m:r>
                      <a:rPr sz="2900" i="1">
                        <a:solidFill>
                          <a:srgbClr val="000000"/>
                        </a:solidFill>
                        <a:latin typeface="Cambria Math" panose="02040503050406030204" pitchFamily="18" charset="0"/>
                      </a:rPr>
                      <m:t>𝜆</m:t>
                    </m:r>
                    <m:r>
                      <a:rPr sz="2900" i="1">
                        <a:solidFill>
                          <a:srgbClr val="000000"/>
                        </a:solidFill>
                        <a:latin typeface="Cambria Math" panose="02040503050406030204" pitchFamily="18" charset="0"/>
                      </a:rPr>
                      <m:t>)</m:t>
                    </m:r>
                    <m:sSup>
                      <m:sSupPr>
                        <m:ctrlPr>
                          <a:rPr sz="2900" i="1">
                            <a:solidFill>
                              <a:srgbClr val="000000"/>
                            </a:solidFill>
                            <a:latin typeface="Cambria Math" panose="02040503050406030204" pitchFamily="18" charset="0"/>
                          </a:rPr>
                        </m:ctrlPr>
                      </m:sSupPr>
                      <m:e>
                        <m:r>
                          <a:rPr sz="2900" i="1">
                            <a:solidFill>
                              <a:srgbClr val="FF0000"/>
                            </a:solidFill>
                            <a:latin typeface="Cambria Math" panose="02040503050406030204" pitchFamily="18" charset="0"/>
                          </a:rPr>
                          <m:t>𝑔</m:t>
                        </m:r>
                      </m:e>
                      <m:sup>
                        <m:r>
                          <a:rPr sz="2900" i="1">
                            <a:solidFill>
                              <a:srgbClr val="FF0000"/>
                            </a:solidFill>
                            <a:latin typeface="Cambria Math" panose="02040503050406030204" pitchFamily="18" charset="0"/>
                          </a:rPr>
                          <m:t>𝑡</m:t>
                        </m:r>
                      </m:sup>
                    </m:sSup>
                  </m:oMath>
                </a14:m>
                <a:endParaRPr/>
              </a:p>
              <a:p>
                <a:pPr marL="833437" lvl="1" indent="-388937">
                  <a:spcBef>
                    <a:spcPts val="2400"/>
                  </a:spcBef>
                  <a:defRPr sz="2400"/>
                </a:pPr>
                <a14:m>
                  <m:oMath xmlns:m="http://schemas.openxmlformats.org/officeDocument/2006/math">
                    <m:sSup>
                      <m:sSupPr>
                        <m:ctrlPr>
                          <a:rPr sz="2900" i="1">
                            <a:solidFill>
                              <a:srgbClr val="000000"/>
                            </a:solidFill>
                            <a:latin typeface="Cambria Math" panose="02040503050406030204" pitchFamily="18" charset="0"/>
                          </a:rPr>
                        </m:ctrlPr>
                      </m:sSupPr>
                      <m:e>
                        <m:r>
                          <m:rPr>
                            <m:sty m:val="p"/>
                          </m:rPr>
                          <a:rPr sz="2900" i="1">
                            <a:solidFill>
                              <a:srgbClr val="000000"/>
                            </a:solidFill>
                            <a:latin typeface="Cambria Math" panose="02040503050406030204" pitchFamily="18" charset="0"/>
                          </a:rPr>
                          <m:t>Θ</m:t>
                        </m:r>
                      </m:e>
                      <m:sup>
                        <m:r>
                          <a:rPr sz="2900" i="1">
                            <a:solidFill>
                              <a:srgbClr val="000000"/>
                            </a:solidFill>
                            <a:latin typeface="Cambria Math" panose="02040503050406030204" pitchFamily="18" charset="0"/>
                          </a:rPr>
                          <m:t>𝑡</m:t>
                        </m:r>
                        <m:r>
                          <a:rPr sz="2900" i="1">
                            <a:solidFill>
                              <a:srgbClr val="000000"/>
                            </a:solidFill>
                            <a:latin typeface="Cambria Math" panose="02040503050406030204" pitchFamily="18" charset="0"/>
                          </a:rPr>
                          <m:t>+1</m:t>
                        </m:r>
                      </m:sup>
                    </m:sSup>
                    <m:r>
                      <a:rPr sz="2900" i="1">
                        <a:solidFill>
                          <a:srgbClr val="000000"/>
                        </a:solidFill>
                        <a:latin typeface="Cambria Math" panose="02040503050406030204" pitchFamily="18" charset="0"/>
                      </a:rPr>
                      <m:t>←</m:t>
                    </m:r>
                    <m:sSup>
                      <m:sSupPr>
                        <m:ctrlPr>
                          <a:rPr sz="2900" i="1">
                            <a:solidFill>
                              <a:srgbClr val="000000"/>
                            </a:solidFill>
                            <a:latin typeface="Cambria Math" panose="02040503050406030204" pitchFamily="18" charset="0"/>
                          </a:rPr>
                        </m:ctrlPr>
                      </m:sSupPr>
                      <m:e>
                        <m:r>
                          <m:rPr>
                            <m:sty m:val="p"/>
                          </m:rPr>
                          <a:rPr sz="2900" i="1">
                            <a:solidFill>
                              <a:srgbClr val="000000"/>
                            </a:solidFill>
                            <a:latin typeface="Cambria Math" panose="02040503050406030204" pitchFamily="18" charset="0"/>
                          </a:rPr>
                          <m:t>Θ</m:t>
                        </m:r>
                      </m:e>
                      <m:sup>
                        <m:r>
                          <a:rPr sz="2900" i="1">
                            <a:solidFill>
                              <a:srgbClr val="000000"/>
                            </a:solidFill>
                            <a:latin typeface="Cambria Math" panose="02040503050406030204" pitchFamily="18" charset="0"/>
                          </a:rPr>
                          <m:t>𝑡</m:t>
                        </m:r>
                      </m:sup>
                    </m:sSup>
                    <m:r>
                      <a:rPr sz="2900" i="1">
                        <a:solidFill>
                          <a:srgbClr val="000000"/>
                        </a:solidFill>
                        <a:latin typeface="Cambria Math" panose="02040503050406030204" pitchFamily="18" charset="0"/>
                      </a:rPr>
                      <m:t>−</m:t>
                    </m:r>
                    <m:r>
                      <a:rPr sz="2900" i="1">
                        <a:solidFill>
                          <a:srgbClr val="000000"/>
                        </a:solidFill>
                        <a:latin typeface="Cambria Math" panose="02040503050406030204" pitchFamily="18" charset="0"/>
                      </a:rPr>
                      <m:t>𝜂</m:t>
                    </m:r>
                    <m:sSup>
                      <m:sSupPr>
                        <m:ctrlPr>
                          <a:rPr sz="2900" i="1">
                            <a:solidFill>
                              <a:srgbClr val="000000"/>
                            </a:solidFill>
                            <a:latin typeface="Cambria Math" panose="02040503050406030204" pitchFamily="18" charset="0"/>
                          </a:rPr>
                        </m:ctrlPr>
                      </m:sSupPr>
                      <m:e>
                        <m:r>
                          <a:rPr sz="2900" i="1">
                            <a:solidFill>
                              <a:srgbClr val="0000FF"/>
                            </a:solidFill>
                            <a:latin typeface="Cambria Math" panose="02040503050406030204" pitchFamily="18" charset="0"/>
                          </a:rPr>
                          <m:t>𝑣</m:t>
                        </m:r>
                      </m:e>
                      <m:sup>
                        <m:r>
                          <a:rPr sz="2900" i="1">
                            <a:solidFill>
                              <a:srgbClr val="0000FF"/>
                            </a:solidFill>
                            <a:latin typeface="Cambria Math" panose="02040503050406030204" pitchFamily="18" charset="0"/>
                          </a:rPr>
                          <m:t>𝑡</m:t>
                        </m:r>
                        <m:r>
                          <a:rPr sz="2900" i="1">
                            <a:solidFill>
                              <a:srgbClr val="0000FF"/>
                            </a:solidFill>
                            <a:latin typeface="Cambria Math" panose="02040503050406030204" pitchFamily="18" charset="0"/>
                          </a:rPr>
                          <m:t>+1</m:t>
                        </m:r>
                      </m:sup>
                    </m:sSup>
                  </m:oMath>
                </a14:m>
                <a:endParaRPr/>
              </a:p>
              <a:p>
                <a:pPr marL="833437" lvl="1" indent="-388937">
                  <a:spcBef>
                    <a:spcPts val="2400"/>
                  </a:spcBef>
                  <a:defRPr sz="2400"/>
                </a:pPr>
                <a14:m>
                  <m:oMath xmlns:m="http://schemas.openxmlformats.org/officeDocument/2006/math">
                    <m:sSup>
                      <m:sSupPr>
                        <m:ctrlPr>
                          <a:rPr sz="2900" i="1">
                            <a:solidFill>
                              <a:srgbClr val="000000"/>
                            </a:solidFill>
                            <a:latin typeface="Cambria Math" panose="02040503050406030204" pitchFamily="18" charset="0"/>
                          </a:rPr>
                        </m:ctrlPr>
                      </m:sSupPr>
                      <m:e>
                        <m:r>
                          <a:rPr sz="2900" i="1">
                            <a:solidFill>
                              <a:srgbClr val="000000"/>
                            </a:solidFill>
                            <a:latin typeface="Cambria Math" panose="02040503050406030204" pitchFamily="18" charset="0"/>
                          </a:rPr>
                          <m:t>𝑣</m:t>
                        </m:r>
                      </m:e>
                      <m:sup>
                        <m:r>
                          <a:rPr sz="2900" i="1">
                            <a:solidFill>
                              <a:srgbClr val="000000"/>
                            </a:solidFill>
                            <a:latin typeface="Cambria Math" panose="02040503050406030204" pitchFamily="18" charset="0"/>
                          </a:rPr>
                          <m:t>𝑡</m:t>
                        </m:r>
                      </m:sup>
                    </m:sSup>
                  </m:oMath>
                </a14:m>
                <a:r>
                  <a:t> is a moving average of </a:t>
                </a:r>
                <a14:m>
                  <m:oMath xmlns:m="http://schemas.openxmlformats.org/officeDocument/2006/math">
                    <m:r>
                      <a:rPr sz="3000" i="1">
                        <a:solidFill>
                          <a:srgbClr val="000000"/>
                        </a:solidFill>
                        <a:latin typeface="Cambria Math" panose="02040503050406030204" pitchFamily="18" charset="0"/>
                      </a:rPr>
                      <m:t>−</m:t>
                    </m:r>
                    <m:sSup>
                      <m:sSupPr>
                        <m:ctrlPr>
                          <a:rPr sz="3000" i="1">
                            <a:solidFill>
                              <a:srgbClr val="000000"/>
                            </a:solidFill>
                            <a:latin typeface="Cambria Math" panose="02040503050406030204" pitchFamily="18" charset="0"/>
                          </a:rPr>
                        </m:ctrlPr>
                      </m:sSupPr>
                      <m:e>
                        <m:r>
                          <a:rPr sz="3000" i="1">
                            <a:solidFill>
                              <a:srgbClr val="000000"/>
                            </a:solidFill>
                            <a:latin typeface="Cambria Math" panose="02040503050406030204" pitchFamily="18" charset="0"/>
                          </a:rPr>
                          <m:t>𝑔</m:t>
                        </m:r>
                      </m:e>
                      <m:sup>
                        <m:r>
                          <a:rPr sz="3000" i="1">
                            <a:solidFill>
                              <a:srgbClr val="000000"/>
                            </a:solidFill>
                            <a:latin typeface="Cambria Math" panose="02040503050406030204" pitchFamily="18" charset="0"/>
                          </a:rPr>
                          <m:t>𝑡</m:t>
                        </m:r>
                      </m:sup>
                    </m:sSup>
                  </m:oMath>
                </a14:m>
                <a:endParaRPr/>
              </a:p>
            </p:txBody>
          </p:sp>
        </mc:Choice>
        <mc:Fallback xmlns="">
          <p:sp>
            <p:nvSpPr>
              <p:cNvPr id="214" name="Stochastic Gradient Descent (SGD) algorithm is relatively straightforward, updating the networks by calculated gradient directly…"/>
              <p:cNvSpPr txBox="1">
                <a:spLocks noGrp="1" noRot="1" noChangeAspect="1" noMove="1" noResize="1" noEditPoints="1" noAdjustHandles="1" noChangeArrowheads="1" noChangeShapeType="1" noTextEdit="1"/>
              </p:cNvSpPr>
              <p:nvPr>
                <p:ph type="body" idx="1"/>
              </p:nvPr>
            </p:nvSpPr>
            <p:spPr>
              <a:xfrm>
                <a:off x="952500" y="1606401"/>
                <a:ext cx="11099800" cy="7270899"/>
              </a:xfrm>
              <a:prstGeom prst="rect">
                <a:avLst/>
              </a:prstGeom>
              <a:blipFill>
                <a:blip r:embed="rId2"/>
                <a:stretch>
                  <a:fillRect l="-2526" t="-3607" r="-604"/>
                </a:stretch>
              </a:blipFill>
            </p:spPr>
            <p:txBody>
              <a:bodyPr/>
              <a:lstStyle/>
              <a:p>
                <a:r>
                  <a:rPr lang="zh-TW" altLang="en-US">
                    <a:noFill/>
                  </a:rPr>
                  <a:t> </a:t>
                </a:r>
              </a:p>
            </p:txBody>
          </p:sp>
        </mc:Fallback>
      </mc:AlternateContent>
      <p:pic>
        <p:nvPicPr>
          <p:cNvPr id="215" name="Screen Shot 2020-10-20 at 20.49.43.png" descr="Screen Shot 2020-10-20 at 20.49.43.png"/>
          <p:cNvPicPr>
            <a:picLocks noChangeAspect="1"/>
          </p:cNvPicPr>
          <p:nvPr/>
        </p:nvPicPr>
        <p:blipFill>
          <a:blip r:embed="rId3">
            <a:extLst/>
          </a:blip>
          <a:stretch>
            <a:fillRect/>
          </a:stretch>
        </p:blipFill>
        <p:spPr>
          <a:xfrm>
            <a:off x="6081179" y="6260294"/>
            <a:ext cx="6888592" cy="333864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14">
                                            <p:txEl>
                                              <p:pRg st="1" end="1"/>
                                            </p:txEl>
                                          </p:spTgt>
                                        </p:tgtEl>
                                        <p:attrNameLst>
                                          <p:attrName>style.visibility</p:attrName>
                                        </p:attrNameLst>
                                      </p:cBhvr>
                                      <p:to>
                                        <p:strVal val="visible"/>
                                      </p:to>
                                    </p:set>
                                    <p:animEffect transition="in" filter="fade">
                                      <p:cBhvr>
                                        <p:cTn id="7" dur="500"/>
                                        <p:tgtEl>
                                          <p:spTgt spid="2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1" nodeType="clickEffect">
                                  <p:stCondLst>
                                    <p:cond delay="0"/>
                                  </p:stCondLst>
                                  <p:iterate>
                                    <p:tmAbs val="0"/>
                                  </p:iterate>
                                  <p:childTnLst>
                                    <p:set>
                                      <p:cBhvr>
                                        <p:cTn id="11" fill="hold"/>
                                        <p:tgtEl>
                                          <p:spTgt spid="214">
                                            <p:txEl>
                                              <p:pRg st="2" end="2"/>
                                            </p:txEl>
                                          </p:spTgt>
                                        </p:tgtEl>
                                        <p:attrNameLst>
                                          <p:attrName>style.visibility</p:attrName>
                                        </p:attrNameLst>
                                      </p:cBhvr>
                                      <p:to>
                                        <p:strVal val="visible"/>
                                      </p:to>
                                    </p:set>
                                    <p:animEffect transition="in" filter="fade">
                                      <p:cBhvr>
                                        <p:cTn id="12" dur="500"/>
                                        <p:tgtEl>
                                          <p:spTgt spid="2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2" nodeType="clickEffect">
                                  <p:stCondLst>
                                    <p:cond delay="0"/>
                                  </p:stCondLst>
                                  <p:iterate>
                                    <p:tmAbs val="0"/>
                                  </p:iterate>
                                  <p:childTnLst>
                                    <p:set>
                                      <p:cBhvr>
                                        <p:cTn id="16" fill="hold"/>
                                        <p:tgtEl>
                                          <p:spTgt spid="215"/>
                                        </p:tgtEl>
                                        <p:attrNameLst>
                                          <p:attrName>style.visibility</p:attrName>
                                        </p:attrNameLst>
                                      </p:cBhvr>
                                      <p:to>
                                        <p:strVal val="visible"/>
                                      </p:to>
                                    </p:set>
                                    <p:animEffect transition="in" filter="fade">
                                      <p:cBhvr>
                                        <p:cTn id="17" dur="500"/>
                                        <p:tgtEl>
                                          <p:spTgt spid="2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1" nodeType="clickEffect">
                                  <p:stCondLst>
                                    <p:cond delay="0"/>
                                  </p:stCondLst>
                                  <p:iterate>
                                    <p:tmAbs val="0"/>
                                  </p:iterate>
                                  <p:childTnLst>
                                    <p:set>
                                      <p:cBhvr>
                                        <p:cTn id="21" fill="hold"/>
                                        <p:tgtEl>
                                          <p:spTgt spid="214">
                                            <p:txEl>
                                              <p:pRg st="3" end="3"/>
                                            </p:txEl>
                                          </p:spTgt>
                                        </p:tgtEl>
                                        <p:attrNameLst>
                                          <p:attrName>style.visibility</p:attrName>
                                        </p:attrNameLst>
                                      </p:cBhvr>
                                      <p:to>
                                        <p:strVal val="visible"/>
                                      </p:to>
                                    </p:set>
                                    <p:animEffect transition="in" filter="fade">
                                      <p:cBhvr>
                                        <p:cTn id="22" dur="500"/>
                                        <p:tgtEl>
                                          <p:spTgt spid="2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1" nodeType="clickEffect">
                                  <p:stCondLst>
                                    <p:cond delay="0"/>
                                  </p:stCondLst>
                                  <p:iterate>
                                    <p:tmAbs val="0"/>
                                  </p:iterate>
                                  <p:childTnLst>
                                    <p:set>
                                      <p:cBhvr>
                                        <p:cTn id="26" fill="hold"/>
                                        <p:tgtEl>
                                          <p:spTgt spid="214">
                                            <p:txEl>
                                              <p:pRg st="4" end="4"/>
                                            </p:txEl>
                                          </p:spTgt>
                                        </p:tgtEl>
                                        <p:attrNameLst>
                                          <p:attrName>style.visibility</p:attrName>
                                        </p:attrNameLst>
                                      </p:cBhvr>
                                      <p:to>
                                        <p:strVal val="visible"/>
                                      </p:to>
                                    </p:set>
                                    <p:animEffect transition="in" filter="fade">
                                      <p:cBhvr>
                                        <p:cTn id="27" dur="500"/>
                                        <p:tgtEl>
                                          <p:spTgt spid="2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1" nodeType="clickEffect">
                                  <p:stCondLst>
                                    <p:cond delay="0"/>
                                  </p:stCondLst>
                                  <p:iterate>
                                    <p:tmAbs val="0"/>
                                  </p:iterate>
                                  <p:childTnLst>
                                    <p:set>
                                      <p:cBhvr>
                                        <p:cTn id="31" fill="hold"/>
                                        <p:tgtEl>
                                          <p:spTgt spid="214">
                                            <p:txEl>
                                              <p:pRg st="5" end="5"/>
                                            </p:txEl>
                                          </p:spTgt>
                                        </p:tgtEl>
                                        <p:attrNameLst>
                                          <p:attrName>style.visibility</p:attrName>
                                        </p:attrNameLst>
                                      </p:cBhvr>
                                      <p:to>
                                        <p:strVal val="visible"/>
                                      </p:to>
                                    </p:set>
                                    <p:animEffect transition="in" filter="fade">
                                      <p:cBhvr>
                                        <p:cTn id="32" dur="500"/>
                                        <p:tgtEl>
                                          <p:spTgt spid="2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grpId="1" nodeType="clickEffect">
                                  <p:stCondLst>
                                    <p:cond delay="0"/>
                                  </p:stCondLst>
                                  <p:iterate>
                                    <p:tmAbs val="0"/>
                                  </p:iterate>
                                  <p:childTnLst>
                                    <p:set>
                                      <p:cBhvr>
                                        <p:cTn id="36" fill="hold"/>
                                        <p:tgtEl>
                                          <p:spTgt spid="214">
                                            <p:txEl>
                                              <p:pRg st="6" end="6"/>
                                            </p:txEl>
                                          </p:spTgt>
                                        </p:tgtEl>
                                        <p:attrNameLst>
                                          <p:attrName>style.visibility</p:attrName>
                                        </p:attrNameLst>
                                      </p:cBhvr>
                                      <p:to>
                                        <p:strVal val="visible"/>
                                      </p:to>
                                    </p:set>
                                    <p:animEffect transition="in" filter="fade">
                                      <p:cBhvr>
                                        <p:cTn id="37" dur="500"/>
                                        <p:tgtEl>
                                          <p:spTgt spid="2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bldLvl="5" animBg="1" advAuto="0"/>
      <p:bldP spid="215"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Optimization"/>
          <p:cNvSpPr txBox="1">
            <a:spLocks noGrp="1"/>
          </p:cNvSpPr>
          <p:nvPr>
            <p:ph type="title"/>
          </p:nvPr>
        </p:nvSpPr>
        <p:spPr>
          <a:xfrm>
            <a:off x="952500" y="254000"/>
            <a:ext cx="11099800" cy="1134567"/>
          </a:xfrm>
          <a:prstGeom prst="rect">
            <a:avLst/>
          </a:prstGeom>
        </p:spPr>
        <p:txBody>
          <a:bodyPr/>
          <a:lstStyle>
            <a:lvl1pPr>
              <a:defRPr sz="5000"/>
            </a:lvl1pPr>
          </a:lstStyle>
          <a:p>
            <a:r>
              <a:t>Optimization</a:t>
            </a:r>
          </a:p>
        </p:txBody>
      </p:sp>
      <p:pic>
        <p:nvPicPr>
          <p:cNvPr id="218" name="Screen Shot 2020-10-20 at 20.45.04.png" descr="Screen Shot 2020-10-20 at 20.45.04.png"/>
          <p:cNvPicPr>
            <a:picLocks noChangeAspect="1"/>
          </p:cNvPicPr>
          <p:nvPr/>
        </p:nvPicPr>
        <p:blipFill>
          <a:blip r:embed="rId2">
            <a:extLst/>
          </a:blip>
          <a:stretch>
            <a:fillRect/>
          </a:stretch>
        </p:blipFill>
        <p:spPr>
          <a:xfrm>
            <a:off x="896397" y="2053195"/>
            <a:ext cx="11212006" cy="6504674"/>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Outline"/>
          <p:cNvSpPr txBox="1">
            <a:spLocks noGrp="1"/>
          </p:cNvSpPr>
          <p:nvPr>
            <p:ph type="title"/>
          </p:nvPr>
        </p:nvSpPr>
        <p:spPr>
          <a:xfrm>
            <a:off x="952500" y="254000"/>
            <a:ext cx="11099800" cy="1134567"/>
          </a:xfrm>
          <a:prstGeom prst="rect">
            <a:avLst/>
          </a:prstGeom>
        </p:spPr>
        <p:txBody>
          <a:bodyPr/>
          <a:lstStyle>
            <a:lvl1pPr>
              <a:defRPr sz="5000"/>
            </a:lvl1pPr>
          </a:lstStyle>
          <a:p>
            <a:r>
              <a:t>Outline</a:t>
            </a:r>
          </a:p>
        </p:txBody>
      </p:sp>
      <p:sp>
        <p:nvSpPr>
          <p:cNvPr id="123" name="Neural Networks from Scratch…"/>
          <p:cNvSpPr txBox="1">
            <a:spLocks noGrp="1"/>
          </p:cNvSpPr>
          <p:nvPr>
            <p:ph type="body" idx="1"/>
          </p:nvPr>
        </p:nvSpPr>
        <p:spPr>
          <a:xfrm>
            <a:off x="952500" y="1606401"/>
            <a:ext cx="11099800" cy="7731919"/>
          </a:xfrm>
          <a:prstGeom prst="rect">
            <a:avLst/>
          </a:prstGeom>
        </p:spPr>
        <p:txBody>
          <a:bodyPr anchor="t"/>
          <a:lstStyle/>
          <a:p>
            <a:r>
              <a:t>Neural Networks from Scratch</a:t>
            </a:r>
          </a:p>
          <a:p>
            <a:r>
              <a:t>Why TensorFlow?</a:t>
            </a:r>
          </a:p>
          <a:p>
            <a:r>
              <a:t>Environment Setup</a:t>
            </a:r>
          </a:p>
          <a:p>
            <a:r>
              <a:t>TensorFlow 2 Quickstart</a:t>
            </a:r>
          </a:p>
          <a:p>
            <a:pPr marL="833437" lvl="1" indent="-388937">
              <a:spcBef>
                <a:spcPts val="2400"/>
              </a:spcBef>
              <a:defRPr sz="2400"/>
            </a:pPr>
            <a:r>
              <a:t>Dataset Preparation</a:t>
            </a:r>
          </a:p>
          <a:p>
            <a:pPr marL="833437" lvl="1" indent="-388937">
              <a:spcBef>
                <a:spcPts val="2400"/>
              </a:spcBef>
              <a:defRPr sz="2400"/>
            </a:pPr>
            <a:r>
              <a:t>Building Model via Sequential API, Functional API, and Model Subclassing</a:t>
            </a:r>
          </a:p>
          <a:p>
            <a:pPr marL="833437" lvl="1" indent="-388937">
              <a:spcBef>
                <a:spcPts val="2400"/>
              </a:spcBef>
              <a:defRPr sz="2400"/>
            </a:pPr>
            <a:r>
              <a:t>Better performance with tf.function</a:t>
            </a:r>
          </a:p>
          <a:p>
            <a:pPr marL="833437" lvl="1" indent="-388937">
              <a:spcBef>
                <a:spcPts val="2400"/>
              </a:spcBef>
              <a:defRPr sz="2400"/>
            </a:pPr>
            <a:r>
              <a:t>Customize gradient flow by tf.custom_gradient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Results"/>
          <p:cNvSpPr txBox="1">
            <a:spLocks noGrp="1"/>
          </p:cNvSpPr>
          <p:nvPr>
            <p:ph type="title"/>
          </p:nvPr>
        </p:nvSpPr>
        <p:spPr>
          <a:xfrm>
            <a:off x="952500" y="254000"/>
            <a:ext cx="11099800" cy="1134567"/>
          </a:xfrm>
          <a:prstGeom prst="rect">
            <a:avLst/>
          </a:prstGeom>
        </p:spPr>
        <p:txBody>
          <a:bodyPr/>
          <a:lstStyle>
            <a:lvl1pPr>
              <a:defRPr sz="5000"/>
            </a:lvl1pPr>
          </a:lstStyle>
          <a:p>
            <a:r>
              <a:t>Results</a:t>
            </a:r>
          </a:p>
        </p:txBody>
      </p:sp>
      <p:sp>
        <p:nvSpPr>
          <p:cNvPr id="221" name="The results completely dependent on how the weights are initialized and the activation function we use…"/>
          <p:cNvSpPr txBox="1">
            <a:spLocks noGrp="1"/>
          </p:cNvSpPr>
          <p:nvPr>
            <p:ph type="body" idx="1"/>
          </p:nvPr>
        </p:nvSpPr>
        <p:spPr>
          <a:xfrm>
            <a:off x="952500" y="1606401"/>
            <a:ext cx="11099800" cy="7270899"/>
          </a:xfrm>
          <a:prstGeom prst="rect">
            <a:avLst/>
          </a:prstGeom>
        </p:spPr>
        <p:txBody>
          <a:bodyPr anchor="t"/>
          <a:lstStyle/>
          <a:p>
            <a:r>
              <a:t>The results completely dependent on how the weights are initialized and the activation function we use</a:t>
            </a:r>
          </a:p>
          <a:p>
            <a:pPr marL="833437" lvl="1" indent="-388937">
              <a:spcBef>
                <a:spcPts val="2400"/>
              </a:spcBef>
              <a:defRPr sz="2400"/>
            </a:pPr>
            <a:r>
              <a:t>Experimentally, due to non-bounded behavior of </a:t>
            </a:r>
            <a:r>
              <a:rPr>
                <a:latin typeface="Courier"/>
                <a:ea typeface="Courier"/>
                <a:cs typeface="Courier"/>
                <a:sym typeface="Courier"/>
              </a:rPr>
              <a:t>relu()</a:t>
            </a:r>
            <a:r>
              <a:t>, the learning rate should be set much smaller than the one for </a:t>
            </a:r>
            <a:r>
              <a:rPr>
                <a:latin typeface="Courier"/>
                <a:ea typeface="Courier"/>
                <a:cs typeface="Courier"/>
                <a:sym typeface="Courier"/>
              </a:rPr>
              <a:t>sigmoid()</a:t>
            </a:r>
            <a:r>
              <a:t> (bounded)</a:t>
            </a:r>
          </a:p>
          <a:p>
            <a:pPr marL="833437" lvl="1" indent="-388937">
              <a:spcBef>
                <a:spcPts val="2400"/>
              </a:spcBef>
              <a:defRPr sz="2400"/>
            </a:pPr>
            <a:r>
              <a:t>Training with SGD optimizer with momentum should have better result since it avoids from getting stuck in local minima or saddle points</a:t>
            </a:r>
          </a:p>
          <a:p>
            <a:pPr marL="833437" lvl="1" indent="-388937">
              <a:spcBef>
                <a:spcPts val="2400"/>
              </a:spcBef>
              <a:defRPr sz="2400"/>
            </a:pPr>
            <a:r>
              <a:t>The reason behind this phenomenon is complicated and beyond the scope of this class. In short, the training results will be more stable and consistent as the batch size increases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21">
                                            <p:txEl>
                                              <p:pRg st="3" end="3"/>
                                            </p:txEl>
                                          </p:spTgt>
                                        </p:tgtEl>
                                        <p:attrNameLst>
                                          <p:attrName>style.visibility</p:attrName>
                                        </p:attrNameLst>
                                      </p:cBhvr>
                                      <p:to>
                                        <p:strVal val="visible"/>
                                      </p:to>
                                    </p:set>
                                    <p:animEffect transition="in" filter="fade">
                                      <p:cBhvr>
                                        <p:cTn id="7" dur="500"/>
                                        <p:tgtEl>
                                          <p:spTgt spid="2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1" build="p" bldLvl="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 name="群組"/>
          <p:cNvGrpSpPr/>
          <p:nvPr/>
        </p:nvGrpSpPr>
        <p:grpSpPr>
          <a:xfrm>
            <a:off x="225024" y="100119"/>
            <a:ext cx="12568986" cy="4761449"/>
            <a:chOff x="0" y="0"/>
            <a:chExt cx="12568984" cy="4761447"/>
          </a:xfrm>
        </p:grpSpPr>
        <p:pic>
          <p:nvPicPr>
            <p:cNvPr id="223" name="Screen Shot 2020-10-20 at 20.59.32.png" descr="Screen Shot 2020-10-20 at 20.59.32.png"/>
            <p:cNvPicPr>
              <a:picLocks noChangeAspect="1"/>
            </p:cNvPicPr>
            <p:nvPr/>
          </p:nvPicPr>
          <p:blipFill>
            <a:blip r:embed="rId2">
              <a:extLst/>
            </a:blip>
            <a:stretch>
              <a:fillRect/>
            </a:stretch>
          </p:blipFill>
          <p:spPr>
            <a:xfrm>
              <a:off x="0" y="0"/>
              <a:ext cx="12556739" cy="4761448"/>
            </a:xfrm>
            <a:prstGeom prst="rect">
              <a:avLst/>
            </a:prstGeom>
            <a:ln w="12700" cap="flat">
              <a:noFill/>
              <a:miter lim="400000"/>
            </a:ln>
            <a:effectLst/>
          </p:spPr>
        </p:pic>
        <p:sp>
          <p:nvSpPr>
            <p:cNvPr id="224" name="Sigmoid + Momentum optimizer"/>
            <p:cNvSpPr txBox="1"/>
            <p:nvPr/>
          </p:nvSpPr>
          <p:spPr>
            <a:xfrm>
              <a:off x="8076537" y="87288"/>
              <a:ext cx="449244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5">
                      <a:hueOff val="-82419"/>
                      <a:satOff val="-9513"/>
                      <a:lumOff val="-16343"/>
                    </a:schemeClr>
                  </a:solidFill>
                </a:defRPr>
              </a:lvl1pPr>
            </a:lstStyle>
            <a:p>
              <a:r>
                <a:t>Sigmoid + Momentum optimizer</a:t>
              </a:r>
            </a:p>
          </p:txBody>
        </p:sp>
      </p:grpSp>
      <p:grpSp>
        <p:nvGrpSpPr>
          <p:cNvPr id="228" name="群組"/>
          <p:cNvGrpSpPr/>
          <p:nvPr/>
        </p:nvGrpSpPr>
        <p:grpSpPr>
          <a:xfrm>
            <a:off x="223037" y="4990351"/>
            <a:ext cx="11376911" cy="4663130"/>
            <a:chOff x="0" y="0"/>
            <a:chExt cx="11376910" cy="4663128"/>
          </a:xfrm>
        </p:grpSpPr>
        <p:pic>
          <p:nvPicPr>
            <p:cNvPr id="226" name="Screen Shot 2020-10-20 at 20.59.40.png" descr="Screen Shot 2020-10-20 at 20.59.40.png"/>
            <p:cNvPicPr>
              <a:picLocks noChangeAspect="1"/>
            </p:cNvPicPr>
            <p:nvPr/>
          </p:nvPicPr>
          <p:blipFill>
            <a:blip r:embed="rId3">
              <a:extLst/>
            </a:blip>
            <a:stretch>
              <a:fillRect/>
            </a:stretch>
          </p:blipFill>
          <p:spPr>
            <a:xfrm>
              <a:off x="0" y="0"/>
              <a:ext cx="11376911" cy="4663129"/>
            </a:xfrm>
            <a:prstGeom prst="rect">
              <a:avLst/>
            </a:prstGeom>
            <a:ln w="12700" cap="flat">
              <a:noFill/>
              <a:miter lim="400000"/>
            </a:ln>
            <a:effectLst/>
          </p:spPr>
        </p:pic>
        <p:sp>
          <p:nvSpPr>
            <p:cNvPr id="227" name="ReLU + SGD optimizer"/>
            <p:cNvSpPr txBox="1"/>
            <p:nvPr/>
          </p:nvSpPr>
          <p:spPr>
            <a:xfrm>
              <a:off x="8083978" y="132206"/>
              <a:ext cx="3215337"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5">
                      <a:hueOff val="-82419"/>
                      <a:satOff val="-9513"/>
                      <a:lumOff val="-16343"/>
                    </a:schemeClr>
                  </a:solidFill>
                </a:defRPr>
              </a:lvl1pPr>
            </a:lstStyle>
            <a:p>
              <a:r>
                <a:t>ReLU + SGD optimizer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28"/>
                                        </p:tgtEl>
                                        <p:attrNameLst>
                                          <p:attrName>style.visibility</p:attrName>
                                        </p:attrNameLst>
                                      </p:cBhvr>
                                      <p:to>
                                        <p:strVal val="visible"/>
                                      </p:to>
                                    </p:set>
                                    <p:animEffect transition="in" filter="fade">
                                      <p:cBhvr>
                                        <p:cTn id="7"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Outline"/>
          <p:cNvSpPr txBox="1">
            <a:spLocks noGrp="1"/>
          </p:cNvSpPr>
          <p:nvPr>
            <p:ph type="title"/>
          </p:nvPr>
        </p:nvSpPr>
        <p:spPr>
          <a:xfrm>
            <a:off x="952500" y="254000"/>
            <a:ext cx="11099800" cy="1134567"/>
          </a:xfrm>
          <a:prstGeom prst="rect">
            <a:avLst/>
          </a:prstGeom>
        </p:spPr>
        <p:txBody>
          <a:bodyPr/>
          <a:lstStyle>
            <a:lvl1pPr>
              <a:defRPr sz="5000"/>
            </a:lvl1pPr>
          </a:lstStyle>
          <a:p>
            <a:r>
              <a:t>Outline</a:t>
            </a:r>
          </a:p>
        </p:txBody>
      </p:sp>
      <p:sp>
        <p:nvSpPr>
          <p:cNvPr id="231" name="Neural Networks from Scratch…"/>
          <p:cNvSpPr txBox="1">
            <a:spLocks noGrp="1"/>
          </p:cNvSpPr>
          <p:nvPr>
            <p:ph type="body" idx="1"/>
          </p:nvPr>
        </p:nvSpPr>
        <p:spPr>
          <a:xfrm>
            <a:off x="952500" y="1606401"/>
            <a:ext cx="11099800" cy="7731919"/>
          </a:xfrm>
          <a:prstGeom prst="rect">
            <a:avLst/>
          </a:prstGeom>
        </p:spPr>
        <p:txBody>
          <a:bodyPr anchor="t"/>
          <a:lstStyle/>
          <a:p>
            <a:pPr>
              <a:defRPr>
                <a:solidFill>
                  <a:srgbClr val="929292"/>
                </a:solidFill>
              </a:defRPr>
            </a:pPr>
            <a:r>
              <a:t>Neural Networks from Scratch</a:t>
            </a:r>
          </a:p>
          <a:p>
            <a:r>
              <a:t>Why TensorFlow?</a:t>
            </a:r>
          </a:p>
          <a:p>
            <a:pPr>
              <a:defRPr>
                <a:solidFill>
                  <a:srgbClr val="929292"/>
                </a:solidFill>
              </a:defRPr>
            </a:pPr>
            <a:r>
              <a:t>Environment Setup</a:t>
            </a:r>
          </a:p>
          <a:p>
            <a:pPr>
              <a:defRPr>
                <a:solidFill>
                  <a:srgbClr val="929292"/>
                </a:solidFill>
              </a:defRPr>
            </a:pPr>
            <a:r>
              <a:t>TensorFlow 2 Quickstart</a:t>
            </a:r>
          </a:p>
          <a:p>
            <a:pPr marL="833437" lvl="1" indent="-388937">
              <a:spcBef>
                <a:spcPts val="2400"/>
              </a:spcBef>
              <a:defRPr sz="2400">
                <a:solidFill>
                  <a:srgbClr val="929292"/>
                </a:solidFill>
              </a:defRPr>
            </a:pPr>
            <a:r>
              <a:t>Dataset Preparation</a:t>
            </a:r>
          </a:p>
          <a:p>
            <a:pPr marL="833437" lvl="1" indent="-388937">
              <a:spcBef>
                <a:spcPts val="2400"/>
              </a:spcBef>
              <a:defRPr sz="2400">
                <a:solidFill>
                  <a:srgbClr val="929292"/>
                </a:solidFill>
              </a:defRPr>
            </a:pPr>
            <a:r>
              <a:t>Building Model via Sequential API, Functional API, and Model Subclassing</a:t>
            </a:r>
          </a:p>
          <a:p>
            <a:pPr marL="833437" lvl="1" indent="-388937">
              <a:spcBef>
                <a:spcPts val="2400"/>
              </a:spcBef>
              <a:defRPr sz="2400">
                <a:solidFill>
                  <a:srgbClr val="929292"/>
                </a:solidFill>
              </a:defRPr>
            </a:pPr>
            <a:r>
              <a:t>Better performance with tf.function</a:t>
            </a:r>
          </a:p>
          <a:p>
            <a:pPr marL="833437" lvl="1" indent="-388937">
              <a:spcBef>
                <a:spcPts val="2400"/>
              </a:spcBef>
              <a:defRPr sz="2400">
                <a:solidFill>
                  <a:srgbClr val="929292"/>
                </a:solidFill>
              </a:defRPr>
            </a:pPr>
            <a:r>
              <a:t>Customize gradient flow by tf.custom_gradient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Deep Learning Framework"/>
          <p:cNvSpPr txBox="1">
            <a:spLocks noGrp="1"/>
          </p:cNvSpPr>
          <p:nvPr>
            <p:ph type="title"/>
          </p:nvPr>
        </p:nvSpPr>
        <p:spPr>
          <a:xfrm>
            <a:off x="952500" y="254000"/>
            <a:ext cx="11099800" cy="1134567"/>
          </a:xfrm>
          <a:prstGeom prst="rect">
            <a:avLst/>
          </a:prstGeom>
        </p:spPr>
        <p:txBody>
          <a:bodyPr/>
          <a:lstStyle>
            <a:lvl1pPr>
              <a:defRPr sz="5000"/>
            </a:lvl1pPr>
          </a:lstStyle>
          <a:p>
            <a:r>
              <a:t>Deep Learning Framework</a:t>
            </a:r>
          </a:p>
        </p:txBody>
      </p:sp>
      <p:pic>
        <p:nvPicPr>
          <p:cNvPr id="234" name="影像" descr="影像"/>
          <p:cNvPicPr>
            <a:picLocks noChangeAspect="1"/>
          </p:cNvPicPr>
          <p:nvPr/>
        </p:nvPicPr>
        <p:blipFill>
          <a:blip r:embed="rId2">
            <a:extLst/>
          </a:blip>
          <a:srcRect l="17535" t="18933" r="17535" b="18933"/>
          <a:stretch>
            <a:fillRect/>
          </a:stretch>
        </p:blipFill>
        <p:spPr>
          <a:xfrm>
            <a:off x="2667636" y="4147865"/>
            <a:ext cx="4247190" cy="2286128"/>
          </a:xfrm>
          <a:prstGeom prst="rect">
            <a:avLst/>
          </a:prstGeom>
          <a:ln w="12700">
            <a:miter lim="400000"/>
          </a:ln>
        </p:spPr>
      </p:pic>
      <p:pic>
        <p:nvPicPr>
          <p:cNvPr id="235" name="影像" descr="影像"/>
          <p:cNvPicPr>
            <a:picLocks noChangeAspect="1"/>
          </p:cNvPicPr>
          <p:nvPr/>
        </p:nvPicPr>
        <p:blipFill>
          <a:blip r:embed="rId3">
            <a:extLst/>
          </a:blip>
          <a:stretch>
            <a:fillRect/>
          </a:stretch>
        </p:blipFill>
        <p:spPr>
          <a:xfrm>
            <a:off x="7401059" y="3790950"/>
            <a:ext cx="3123870" cy="2029837"/>
          </a:xfrm>
          <a:prstGeom prst="rect">
            <a:avLst/>
          </a:prstGeom>
          <a:ln w="12700">
            <a:miter lim="400000"/>
          </a:ln>
        </p:spPr>
      </p:pic>
      <p:pic>
        <p:nvPicPr>
          <p:cNvPr id="236" name="影像" descr="影像"/>
          <p:cNvPicPr>
            <a:picLocks noChangeAspect="1"/>
          </p:cNvPicPr>
          <p:nvPr/>
        </p:nvPicPr>
        <p:blipFill>
          <a:blip r:embed="rId4">
            <a:extLst/>
          </a:blip>
          <a:stretch>
            <a:fillRect/>
          </a:stretch>
        </p:blipFill>
        <p:spPr>
          <a:xfrm>
            <a:off x="1080137" y="6869815"/>
            <a:ext cx="4303262" cy="1625207"/>
          </a:xfrm>
          <a:prstGeom prst="rect">
            <a:avLst/>
          </a:prstGeom>
          <a:ln w="12700">
            <a:miter lim="400000"/>
          </a:ln>
        </p:spPr>
      </p:pic>
      <p:pic>
        <p:nvPicPr>
          <p:cNvPr id="237" name="影像" descr="影像"/>
          <p:cNvPicPr>
            <a:picLocks noChangeAspect="1"/>
          </p:cNvPicPr>
          <p:nvPr/>
        </p:nvPicPr>
        <p:blipFill>
          <a:blip r:embed="rId5">
            <a:extLst/>
          </a:blip>
          <a:stretch>
            <a:fillRect/>
          </a:stretch>
        </p:blipFill>
        <p:spPr>
          <a:xfrm>
            <a:off x="1149322" y="2504097"/>
            <a:ext cx="4164892" cy="1207820"/>
          </a:xfrm>
          <a:prstGeom prst="rect">
            <a:avLst/>
          </a:prstGeom>
          <a:ln w="12700">
            <a:miter lim="400000"/>
          </a:ln>
        </p:spPr>
      </p:pic>
      <p:pic>
        <p:nvPicPr>
          <p:cNvPr id="238" name="影像" descr="影像"/>
          <p:cNvPicPr>
            <a:picLocks noChangeAspect="1"/>
          </p:cNvPicPr>
          <p:nvPr/>
        </p:nvPicPr>
        <p:blipFill>
          <a:blip r:embed="rId6">
            <a:extLst/>
          </a:blip>
          <a:stretch>
            <a:fillRect/>
          </a:stretch>
        </p:blipFill>
        <p:spPr>
          <a:xfrm>
            <a:off x="8077088" y="1877561"/>
            <a:ext cx="4164891" cy="1424394"/>
          </a:xfrm>
          <a:prstGeom prst="rect">
            <a:avLst/>
          </a:prstGeom>
          <a:ln w="12700">
            <a:miter lim="400000"/>
          </a:ln>
        </p:spPr>
      </p:pic>
      <p:pic>
        <p:nvPicPr>
          <p:cNvPr id="239" name="影像" descr="影像"/>
          <p:cNvPicPr>
            <a:picLocks noChangeAspect="1"/>
          </p:cNvPicPr>
          <p:nvPr/>
        </p:nvPicPr>
        <p:blipFill>
          <a:blip r:embed="rId7">
            <a:extLst/>
          </a:blip>
          <a:stretch>
            <a:fillRect/>
          </a:stretch>
        </p:blipFill>
        <p:spPr>
          <a:xfrm>
            <a:off x="8618068" y="6645405"/>
            <a:ext cx="2690864" cy="15607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nsorFlow v.s. PyTorch"/>
          <p:cNvSpPr txBox="1">
            <a:spLocks noGrp="1"/>
          </p:cNvSpPr>
          <p:nvPr>
            <p:ph type="title"/>
          </p:nvPr>
        </p:nvSpPr>
        <p:spPr>
          <a:xfrm>
            <a:off x="952500" y="254000"/>
            <a:ext cx="11099800" cy="1134567"/>
          </a:xfrm>
          <a:prstGeom prst="rect">
            <a:avLst/>
          </a:prstGeom>
        </p:spPr>
        <p:txBody>
          <a:bodyPr/>
          <a:lstStyle>
            <a:lvl1pPr>
              <a:defRPr sz="5000"/>
            </a:lvl1pPr>
          </a:lstStyle>
          <a:p>
            <a:r>
              <a:t>TensorFlow v.s. PyTorch</a:t>
            </a:r>
          </a:p>
        </p:txBody>
      </p:sp>
      <p:sp>
        <p:nvSpPr>
          <p:cNvPr id="242" name="The two frameworks had a lot of major differences in terms of design, paradigm, syntax, etc till some time back…"/>
          <p:cNvSpPr txBox="1">
            <a:spLocks noGrp="1"/>
          </p:cNvSpPr>
          <p:nvPr>
            <p:ph type="body" idx="1"/>
          </p:nvPr>
        </p:nvSpPr>
        <p:spPr>
          <a:xfrm>
            <a:off x="952500" y="1606401"/>
            <a:ext cx="11099800" cy="7270899"/>
          </a:xfrm>
          <a:prstGeom prst="rect">
            <a:avLst/>
          </a:prstGeom>
        </p:spPr>
        <p:txBody>
          <a:bodyPr anchor="t"/>
          <a:lstStyle/>
          <a:p>
            <a:r>
              <a:t>The two frameworks had a lot of major differences in terms of design, paradigm, syntax, etc till some time back</a:t>
            </a:r>
          </a:p>
          <a:p>
            <a:r>
              <a:t>But they have since evolved a lot, both have picked up good features from each other and are </a:t>
            </a:r>
            <a:r>
              <a:rPr b="1">
                <a:solidFill>
                  <a:schemeClr val="accent5">
                    <a:hueOff val="-82419"/>
                    <a:satOff val="-9513"/>
                    <a:lumOff val="-16343"/>
                  </a:schemeClr>
                </a:solidFill>
              </a:rPr>
              <a:t>no longer that different</a:t>
            </a:r>
          </a:p>
        </p:txBody>
      </p:sp>
      <p:grpSp>
        <p:nvGrpSpPr>
          <p:cNvPr id="245" name="群組"/>
          <p:cNvGrpSpPr/>
          <p:nvPr/>
        </p:nvGrpSpPr>
        <p:grpSpPr>
          <a:xfrm>
            <a:off x="376438" y="5146318"/>
            <a:ext cx="12251923" cy="4347746"/>
            <a:chOff x="0" y="0"/>
            <a:chExt cx="12251922" cy="4347745"/>
          </a:xfrm>
        </p:grpSpPr>
        <p:pic>
          <p:nvPicPr>
            <p:cNvPr id="243" name="Screen Shot 2020-10-22 at 13.44.50.png" descr="Screen Shot 2020-10-22 at 13.44.50.png"/>
            <p:cNvPicPr>
              <a:picLocks noChangeAspect="1"/>
            </p:cNvPicPr>
            <p:nvPr/>
          </p:nvPicPr>
          <p:blipFill>
            <a:blip r:embed="rId2">
              <a:extLst/>
            </a:blip>
            <a:stretch>
              <a:fillRect/>
            </a:stretch>
          </p:blipFill>
          <p:spPr>
            <a:xfrm>
              <a:off x="0" y="0"/>
              <a:ext cx="5841359" cy="4347746"/>
            </a:xfrm>
            <a:prstGeom prst="rect">
              <a:avLst/>
            </a:prstGeom>
            <a:ln w="12700" cap="flat">
              <a:noFill/>
              <a:miter lim="400000"/>
            </a:ln>
            <a:effectLst/>
          </p:spPr>
        </p:pic>
        <p:pic>
          <p:nvPicPr>
            <p:cNvPr id="244" name="Screen Shot 2020-10-22 at 13.44.57.png" descr="Screen Shot 2020-10-22 at 13.44.57.png"/>
            <p:cNvPicPr>
              <a:picLocks noChangeAspect="1"/>
            </p:cNvPicPr>
            <p:nvPr/>
          </p:nvPicPr>
          <p:blipFill>
            <a:blip r:embed="rId3">
              <a:extLst/>
            </a:blip>
            <a:stretch>
              <a:fillRect/>
            </a:stretch>
          </p:blipFill>
          <p:spPr>
            <a:xfrm>
              <a:off x="6203527" y="118305"/>
              <a:ext cx="6048396" cy="4111135"/>
            </a:xfrm>
            <a:prstGeom prst="rect">
              <a:avLst/>
            </a:prstGeom>
            <a:ln w="12700" cap="flat">
              <a:noFill/>
              <a:miter lim="400000"/>
            </a:ln>
            <a:effectLst/>
          </p:spPr>
        </p:pic>
      </p:grpSp>
      <p:pic>
        <p:nvPicPr>
          <p:cNvPr id="246" name="影像" descr="影像"/>
          <p:cNvPicPr>
            <a:picLocks noChangeAspect="1"/>
          </p:cNvPicPr>
          <p:nvPr/>
        </p:nvPicPr>
        <p:blipFill>
          <a:blip r:embed="rId4">
            <a:extLst/>
          </a:blip>
          <a:srcRect l="17535" t="18933" r="17535" b="18933"/>
          <a:stretch>
            <a:fillRect/>
          </a:stretch>
        </p:blipFill>
        <p:spPr>
          <a:xfrm>
            <a:off x="10521519" y="4309467"/>
            <a:ext cx="2107822" cy="1134574"/>
          </a:xfrm>
          <a:prstGeom prst="rect">
            <a:avLst/>
          </a:prstGeom>
          <a:ln w="12700">
            <a:miter lim="400000"/>
          </a:ln>
        </p:spPr>
      </p:pic>
      <p:pic>
        <p:nvPicPr>
          <p:cNvPr id="247" name="影像" descr="影像"/>
          <p:cNvPicPr>
            <a:picLocks noChangeAspect="1"/>
          </p:cNvPicPr>
          <p:nvPr/>
        </p:nvPicPr>
        <p:blipFill>
          <a:blip r:embed="rId5">
            <a:extLst/>
          </a:blip>
          <a:stretch>
            <a:fillRect/>
          </a:stretch>
        </p:blipFill>
        <p:spPr>
          <a:xfrm>
            <a:off x="4508367" y="4309516"/>
            <a:ext cx="1746071" cy="1134568"/>
          </a:xfrm>
          <a:prstGeom prst="rect">
            <a:avLst/>
          </a:prstGeom>
          <a:ln w="12700">
            <a:miter lim="400000"/>
          </a:ln>
        </p:spPr>
      </p:pic>
      <p:pic>
        <p:nvPicPr>
          <p:cNvPr id="248" name="影像" descr="影像"/>
          <p:cNvPicPr>
            <a:picLocks noChangeAspect="1"/>
          </p:cNvPicPr>
          <p:nvPr/>
        </p:nvPicPr>
        <p:blipFill>
          <a:blip r:embed="rId6">
            <a:extLst/>
          </a:blip>
          <a:stretch>
            <a:fillRect/>
          </a:stretch>
        </p:blipFill>
        <p:spPr>
          <a:xfrm>
            <a:off x="501446" y="183498"/>
            <a:ext cx="2274272" cy="1275571"/>
          </a:xfrm>
          <a:prstGeom prst="rect">
            <a:avLst/>
          </a:prstGeom>
          <a:ln w="12700">
            <a:miter lim="400000"/>
          </a:ln>
        </p:spPr>
      </p:pic>
      <p:pic>
        <p:nvPicPr>
          <p:cNvPr id="249" name="影像" descr="影像"/>
          <p:cNvPicPr>
            <a:picLocks noChangeAspect="1"/>
          </p:cNvPicPr>
          <p:nvPr/>
        </p:nvPicPr>
        <p:blipFill>
          <a:blip r:embed="rId7">
            <a:extLst/>
          </a:blip>
          <a:stretch>
            <a:fillRect/>
          </a:stretch>
        </p:blipFill>
        <p:spPr>
          <a:xfrm>
            <a:off x="10349477" y="382902"/>
            <a:ext cx="2528086" cy="87676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42">
                                            <p:bg/>
                                          </p:spTgt>
                                        </p:tgtEl>
                                        <p:attrNameLst>
                                          <p:attrName>style.visibility</p:attrName>
                                        </p:attrNameLst>
                                      </p:cBhvr>
                                      <p:to>
                                        <p:strVal val="visible"/>
                                      </p:to>
                                    </p:set>
                                    <p:animEffect transition="in" filter="fade">
                                      <p:cBhvr>
                                        <p:cTn id="7" dur="500"/>
                                        <p:tgtEl>
                                          <p:spTgt spid="242">
                                            <p:bg/>
                                          </p:spTgt>
                                        </p:tgtEl>
                                      </p:cBhvr>
                                    </p:animEffect>
                                  </p:childTnLst>
                                </p:cTn>
                              </p:par>
                              <p:par>
                                <p:cTn id="8" presetID="10" presetClass="entr" presetSubtype="0" fill="hold" grpId="1" nodeType="withEffect">
                                  <p:stCondLst>
                                    <p:cond delay="0"/>
                                  </p:stCondLst>
                                  <p:iterate>
                                    <p:tmAbs val="0"/>
                                  </p:iterate>
                                  <p:childTnLst>
                                    <p:set>
                                      <p:cBhvr>
                                        <p:cTn id="9" fill="hold"/>
                                        <p:tgtEl>
                                          <p:spTgt spid="242">
                                            <p:txEl>
                                              <p:pRg st="0" end="0"/>
                                            </p:txEl>
                                          </p:spTgt>
                                        </p:tgtEl>
                                        <p:attrNameLst>
                                          <p:attrName>style.visibility</p:attrName>
                                        </p:attrNameLst>
                                      </p:cBhvr>
                                      <p:to>
                                        <p:strVal val="visible"/>
                                      </p:to>
                                    </p:set>
                                    <p:animEffect transition="in" filter="fade">
                                      <p:cBhvr>
                                        <p:cTn id="10" dur="500"/>
                                        <p:tgtEl>
                                          <p:spTgt spid="24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grpId="1" nodeType="clickEffect">
                                  <p:stCondLst>
                                    <p:cond delay="0"/>
                                  </p:stCondLst>
                                  <p:iterate>
                                    <p:tmAbs val="0"/>
                                  </p:iterate>
                                  <p:childTnLst>
                                    <p:set>
                                      <p:cBhvr>
                                        <p:cTn id="14" fill="hold"/>
                                        <p:tgtEl>
                                          <p:spTgt spid="242">
                                            <p:txEl>
                                              <p:pRg st="1" end="1"/>
                                            </p:txEl>
                                          </p:spTgt>
                                        </p:tgtEl>
                                        <p:attrNameLst>
                                          <p:attrName>style.visibility</p:attrName>
                                        </p:attrNameLst>
                                      </p:cBhvr>
                                      <p:to>
                                        <p:strVal val="visible"/>
                                      </p:to>
                                    </p:set>
                                    <p:animEffect transition="in" filter="fade">
                                      <p:cBhvr>
                                        <p:cTn id="15" dur="500"/>
                                        <p:tgtEl>
                                          <p:spTgt spid="24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2" nodeType="clickEffect">
                                  <p:stCondLst>
                                    <p:cond delay="0"/>
                                  </p:stCondLst>
                                  <p:iterate>
                                    <p:tmAbs val="0"/>
                                  </p:iterate>
                                  <p:childTnLst>
                                    <p:set>
                                      <p:cBhvr>
                                        <p:cTn id="19" fill="hold"/>
                                        <p:tgtEl>
                                          <p:spTgt spid="245"/>
                                        </p:tgtEl>
                                        <p:attrNameLst>
                                          <p:attrName>style.visibility</p:attrName>
                                        </p:attrNameLst>
                                      </p:cBhvr>
                                      <p:to>
                                        <p:strVal val="visible"/>
                                      </p:to>
                                    </p:set>
                                    <p:animEffect transition="in" filter="fade">
                                      <p:cBhvr>
                                        <p:cTn id="20" dur="500"/>
                                        <p:tgtEl>
                                          <p:spTgt spid="2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grpId="3" nodeType="clickEffect">
                                  <p:stCondLst>
                                    <p:cond delay="0"/>
                                  </p:stCondLst>
                                  <p:iterate>
                                    <p:tmAbs val="0"/>
                                  </p:iterate>
                                  <p:childTnLst>
                                    <p:set>
                                      <p:cBhvr>
                                        <p:cTn id="24" fill="hold"/>
                                        <p:tgtEl>
                                          <p:spTgt spid="247"/>
                                        </p:tgtEl>
                                        <p:attrNameLst>
                                          <p:attrName>style.visibility</p:attrName>
                                        </p:attrNameLst>
                                      </p:cBhvr>
                                      <p:to>
                                        <p:strVal val="visible"/>
                                      </p:to>
                                    </p:set>
                                    <p:animEffect transition="in" filter="fade">
                                      <p:cBhvr>
                                        <p:cTn id="25" dur="500"/>
                                        <p:tgtEl>
                                          <p:spTgt spid="2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grpId="4" nodeType="clickEffect">
                                  <p:stCondLst>
                                    <p:cond delay="0"/>
                                  </p:stCondLst>
                                  <p:iterate>
                                    <p:tmAbs val="0"/>
                                  </p:iterate>
                                  <p:childTnLst>
                                    <p:set>
                                      <p:cBhvr>
                                        <p:cTn id="29" fill="hold"/>
                                        <p:tgtEl>
                                          <p:spTgt spid="246"/>
                                        </p:tgtEl>
                                        <p:attrNameLst>
                                          <p:attrName>style.visibility</p:attrName>
                                        </p:attrNameLst>
                                      </p:cBhvr>
                                      <p:to>
                                        <p:strVal val="visible"/>
                                      </p:to>
                                    </p:set>
                                    <p:animEffect transition="in" filter="fade">
                                      <p:cBhvr>
                                        <p:cTn id="30"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1" build="p" bldLvl="5" animBg="1" advAuto="0"/>
      <p:bldP spid="245" grpId="2" animBg="1" advAuto="0"/>
      <p:bldP spid="246" grpId="4" animBg="1" advAuto="0"/>
      <p:bldP spid="247" grpId="3"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ensorFlow v.s. PyTorch"/>
          <p:cNvSpPr txBox="1">
            <a:spLocks noGrp="1"/>
          </p:cNvSpPr>
          <p:nvPr>
            <p:ph type="title"/>
          </p:nvPr>
        </p:nvSpPr>
        <p:spPr>
          <a:xfrm>
            <a:off x="952500" y="254000"/>
            <a:ext cx="11099800" cy="1134567"/>
          </a:xfrm>
          <a:prstGeom prst="rect">
            <a:avLst/>
          </a:prstGeom>
        </p:spPr>
        <p:txBody>
          <a:bodyPr/>
          <a:lstStyle>
            <a:lvl1pPr>
              <a:defRPr sz="5000"/>
            </a:lvl1pPr>
          </a:lstStyle>
          <a:p>
            <a:r>
              <a:t>TensorFlow v.s. PyTorch</a:t>
            </a:r>
          </a:p>
        </p:txBody>
      </p:sp>
      <p:pic>
        <p:nvPicPr>
          <p:cNvPr id="252" name="影像" descr="影像"/>
          <p:cNvPicPr>
            <a:picLocks noChangeAspect="1"/>
          </p:cNvPicPr>
          <p:nvPr/>
        </p:nvPicPr>
        <p:blipFill>
          <a:blip r:embed="rId2">
            <a:extLst/>
          </a:blip>
          <a:stretch>
            <a:fillRect/>
          </a:stretch>
        </p:blipFill>
        <p:spPr>
          <a:xfrm>
            <a:off x="384540" y="2973848"/>
            <a:ext cx="1746071" cy="1134568"/>
          </a:xfrm>
          <a:prstGeom prst="rect">
            <a:avLst/>
          </a:prstGeom>
          <a:ln w="12700">
            <a:miter lim="400000"/>
          </a:ln>
        </p:spPr>
      </p:pic>
      <p:pic>
        <p:nvPicPr>
          <p:cNvPr id="253" name="Screen Shot 2020-10-22 at 13.47.40.png" descr="Screen Shot 2020-10-22 at 13.47.40.png"/>
          <p:cNvPicPr>
            <a:picLocks noChangeAspect="1"/>
          </p:cNvPicPr>
          <p:nvPr/>
        </p:nvPicPr>
        <p:blipFill>
          <a:blip r:embed="rId3">
            <a:extLst/>
          </a:blip>
          <a:stretch>
            <a:fillRect/>
          </a:stretch>
        </p:blipFill>
        <p:spPr>
          <a:xfrm>
            <a:off x="3996109" y="1630220"/>
            <a:ext cx="6755243" cy="3821824"/>
          </a:xfrm>
          <a:prstGeom prst="rect">
            <a:avLst/>
          </a:prstGeom>
          <a:ln w="12700">
            <a:miter lim="400000"/>
          </a:ln>
        </p:spPr>
      </p:pic>
      <p:pic>
        <p:nvPicPr>
          <p:cNvPr id="254" name="Screen Shot 2020-10-22 at 13.47.59.png" descr="Screen Shot 2020-10-22 at 13.47.59.png"/>
          <p:cNvPicPr>
            <a:picLocks noChangeAspect="1"/>
          </p:cNvPicPr>
          <p:nvPr/>
        </p:nvPicPr>
        <p:blipFill>
          <a:blip r:embed="rId4">
            <a:extLst/>
          </a:blip>
          <a:stretch>
            <a:fillRect/>
          </a:stretch>
        </p:blipFill>
        <p:spPr>
          <a:xfrm>
            <a:off x="1942717" y="5693697"/>
            <a:ext cx="10862027" cy="3536864"/>
          </a:xfrm>
          <a:prstGeom prst="rect">
            <a:avLst/>
          </a:prstGeom>
          <a:ln w="12700">
            <a:miter lim="400000"/>
          </a:ln>
        </p:spPr>
      </p:pic>
      <p:pic>
        <p:nvPicPr>
          <p:cNvPr id="255" name="影像" descr="影像"/>
          <p:cNvPicPr>
            <a:picLocks noChangeAspect="1"/>
          </p:cNvPicPr>
          <p:nvPr/>
        </p:nvPicPr>
        <p:blipFill>
          <a:blip r:embed="rId5">
            <a:extLst/>
          </a:blip>
          <a:srcRect l="17535" t="18933" r="17535" b="18933"/>
          <a:stretch>
            <a:fillRect/>
          </a:stretch>
        </p:blipFill>
        <p:spPr>
          <a:xfrm>
            <a:off x="203673" y="6894796"/>
            <a:ext cx="2107822" cy="1134574"/>
          </a:xfrm>
          <a:prstGeom prst="rect">
            <a:avLst/>
          </a:prstGeom>
          <a:ln w="12700">
            <a:miter lim="400000"/>
          </a:ln>
        </p:spPr>
      </p:pic>
      <p:grpSp>
        <p:nvGrpSpPr>
          <p:cNvPr id="258" name="群組"/>
          <p:cNvGrpSpPr/>
          <p:nvPr/>
        </p:nvGrpSpPr>
        <p:grpSpPr>
          <a:xfrm>
            <a:off x="3068443" y="4241800"/>
            <a:ext cx="9716347" cy="4638753"/>
            <a:chOff x="0" y="0"/>
            <a:chExt cx="9716345" cy="4638752"/>
          </a:xfrm>
        </p:grpSpPr>
        <p:sp>
          <p:nvSpPr>
            <p:cNvPr id="256" name="矩形"/>
            <p:cNvSpPr/>
            <p:nvPr/>
          </p:nvSpPr>
          <p:spPr>
            <a:xfrm>
              <a:off x="2063189" y="0"/>
              <a:ext cx="3073926" cy="909804"/>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257" name="矩形"/>
            <p:cNvSpPr/>
            <p:nvPr/>
          </p:nvSpPr>
          <p:spPr>
            <a:xfrm>
              <a:off x="0" y="4036142"/>
              <a:ext cx="9716346" cy="602611"/>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52"/>
                                        </p:tgtEl>
                                        <p:attrNameLst>
                                          <p:attrName>style.visibility</p:attrName>
                                        </p:attrNameLst>
                                      </p:cBhvr>
                                      <p:to>
                                        <p:strVal val="visible"/>
                                      </p:to>
                                    </p:set>
                                    <p:animEffect transition="in" filter="fade">
                                      <p:cBhvr>
                                        <p:cTn id="7" dur="500"/>
                                        <p:tgtEl>
                                          <p:spTgt spid="2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255"/>
                                        </p:tgtEl>
                                        <p:attrNameLst>
                                          <p:attrName>style.visibility</p:attrName>
                                        </p:attrNameLst>
                                      </p:cBhvr>
                                      <p:to>
                                        <p:strVal val="visible"/>
                                      </p:to>
                                    </p:set>
                                    <p:animEffect transition="in" filter="fade">
                                      <p:cBhvr>
                                        <p:cTn id="12" dur="500"/>
                                        <p:tgtEl>
                                          <p:spTgt spid="2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258"/>
                                        </p:tgtEl>
                                        <p:attrNameLst>
                                          <p:attrName>style.visibility</p:attrName>
                                        </p:attrNameLst>
                                      </p:cBhvr>
                                      <p:to>
                                        <p:strVal val="visible"/>
                                      </p:to>
                                    </p:set>
                                    <p:animEffect transition="in" filter="fade">
                                      <p:cBhvr>
                                        <p:cTn id="1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1" animBg="1" advAuto="0"/>
      <p:bldP spid="255" grpId="2" animBg="1" advAuto="0"/>
      <p:bldP spid="258" grpId="3"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影像" descr="影像"/>
          <p:cNvPicPr>
            <a:picLocks noChangeAspect="1"/>
          </p:cNvPicPr>
          <p:nvPr/>
        </p:nvPicPr>
        <p:blipFill>
          <a:blip r:embed="rId2">
            <a:extLst/>
          </a:blip>
          <a:stretch>
            <a:fillRect/>
          </a:stretch>
        </p:blipFill>
        <p:spPr>
          <a:xfrm>
            <a:off x="10974313" y="118889"/>
            <a:ext cx="1724936" cy="1724936"/>
          </a:xfrm>
          <a:prstGeom prst="rect">
            <a:avLst/>
          </a:prstGeom>
          <a:ln w="12700">
            <a:miter lim="400000"/>
          </a:ln>
        </p:spPr>
      </p:pic>
      <p:sp>
        <p:nvSpPr>
          <p:cNvPr id="261" name="TensorFlow"/>
          <p:cNvSpPr txBox="1">
            <a:spLocks noGrp="1"/>
          </p:cNvSpPr>
          <p:nvPr>
            <p:ph type="title"/>
          </p:nvPr>
        </p:nvSpPr>
        <p:spPr>
          <a:xfrm>
            <a:off x="952500" y="254000"/>
            <a:ext cx="11099800" cy="1134567"/>
          </a:xfrm>
          <a:prstGeom prst="rect">
            <a:avLst/>
          </a:prstGeom>
        </p:spPr>
        <p:txBody>
          <a:bodyPr/>
          <a:lstStyle>
            <a:lvl1pPr>
              <a:defRPr sz="5000"/>
            </a:lvl1pPr>
          </a:lstStyle>
          <a:p>
            <a:r>
              <a:t>TensorFlow</a:t>
            </a:r>
          </a:p>
        </p:txBody>
      </p:sp>
      <p:sp>
        <p:nvSpPr>
          <p:cNvPr id="262" name="Originally developed by Google Brain, TensorFlow is an end-to-end open source platform for machine learning, which has several benefits:…"/>
          <p:cNvSpPr txBox="1">
            <a:spLocks noGrp="1"/>
          </p:cNvSpPr>
          <p:nvPr>
            <p:ph type="body" idx="1"/>
          </p:nvPr>
        </p:nvSpPr>
        <p:spPr>
          <a:xfrm>
            <a:off x="952500" y="1606401"/>
            <a:ext cx="11099800" cy="7270899"/>
          </a:xfrm>
          <a:prstGeom prst="rect">
            <a:avLst/>
          </a:prstGeom>
        </p:spPr>
        <p:txBody>
          <a:bodyPr anchor="t"/>
          <a:lstStyle/>
          <a:p>
            <a:r>
              <a:t>Originally developed by Google Brain, TensorFlow is an end-to-end open source platform for machine learning, which has several benefits:</a:t>
            </a:r>
          </a:p>
          <a:p>
            <a:pPr marL="457200" indent="-317500" defTabSz="457200">
              <a:spcBef>
                <a:spcPts val="0"/>
              </a:spcBef>
              <a:buClr>
                <a:srgbClr val="353535"/>
              </a:buClr>
              <a:buSzPct val="100000"/>
              <a:buFont typeface="Helvetica"/>
              <a:buAutoNum type="arabicPeriod"/>
              <a:defRPr sz="1733">
                <a:solidFill>
                  <a:srgbClr val="353535"/>
                </a:solidFill>
                <a:latin typeface="Helvetica"/>
                <a:ea typeface="Helvetica"/>
                <a:cs typeface="Helvetica"/>
                <a:sym typeface="Helvetica"/>
              </a:defRPr>
            </a:pPr>
            <a:endParaRPr/>
          </a:p>
          <a:p>
            <a:pPr marL="833437" lvl="1" indent="-388937">
              <a:spcBef>
                <a:spcPts val="2400"/>
              </a:spcBef>
              <a:defRPr sz="2400"/>
            </a:pPr>
            <a:r>
              <a:t>Easy model building</a:t>
            </a:r>
          </a:p>
          <a:p>
            <a:pPr marL="833437" lvl="1" indent="-388937">
              <a:spcBef>
                <a:spcPts val="2400"/>
              </a:spcBef>
              <a:defRPr sz="2400"/>
            </a:pPr>
            <a:r>
              <a:t>Robust ML production anywhere</a:t>
            </a:r>
          </a:p>
          <a:p>
            <a:pPr marL="833437" lvl="1" indent="-388937">
              <a:spcBef>
                <a:spcPts val="2400"/>
              </a:spcBef>
              <a:defRPr sz="2400"/>
            </a:pPr>
            <a:r>
              <a:t>Powerful experimentation for research</a:t>
            </a:r>
          </a:p>
        </p:txBody>
      </p:sp>
      <p:pic>
        <p:nvPicPr>
          <p:cNvPr id="263" name="影像" descr="影像"/>
          <p:cNvPicPr>
            <a:picLocks noChangeAspect="1"/>
          </p:cNvPicPr>
          <p:nvPr/>
        </p:nvPicPr>
        <p:blipFill>
          <a:blip r:embed="rId3">
            <a:extLst/>
          </a:blip>
          <a:srcRect l="17535" t="18933" r="17535" b="18933"/>
          <a:stretch>
            <a:fillRect/>
          </a:stretch>
        </p:blipFill>
        <p:spPr>
          <a:xfrm>
            <a:off x="3868340" y="6041979"/>
            <a:ext cx="5267958" cy="283557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nsorFlow"/>
          <p:cNvSpPr txBox="1">
            <a:spLocks noGrp="1"/>
          </p:cNvSpPr>
          <p:nvPr>
            <p:ph type="title"/>
          </p:nvPr>
        </p:nvSpPr>
        <p:spPr>
          <a:xfrm>
            <a:off x="952500" y="254000"/>
            <a:ext cx="11099800" cy="1134567"/>
          </a:xfrm>
          <a:prstGeom prst="rect">
            <a:avLst/>
          </a:prstGeom>
        </p:spPr>
        <p:txBody>
          <a:bodyPr/>
          <a:lstStyle>
            <a:lvl1pPr>
              <a:defRPr sz="5000"/>
            </a:lvl1pPr>
          </a:lstStyle>
          <a:p>
            <a:r>
              <a:t>TensorFlow</a:t>
            </a:r>
          </a:p>
        </p:txBody>
      </p:sp>
      <p:pic>
        <p:nvPicPr>
          <p:cNvPr id="266" name="影像" descr="影像"/>
          <p:cNvPicPr>
            <a:picLocks noChangeAspect="1"/>
          </p:cNvPicPr>
          <p:nvPr/>
        </p:nvPicPr>
        <p:blipFill>
          <a:blip r:embed="rId2">
            <a:extLst/>
          </a:blip>
          <a:stretch>
            <a:fillRect/>
          </a:stretch>
        </p:blipFill>
        <p:spPr>
          <a:xfrm>
            <a:off x="338218" y="2110687"/>
            <a:ext cx="12328364" cy="6379929"/>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影像" descr="影像"/>
          <p:cNvPicPr>
            <a:picLocks noChangeAspect="1"/>
          </p:cNvPicPr>
          <p:nvPr/>
        </p:nvPicPr>
        <p:blipFill>
          <a:blip r:embed="rId2">
            <a:extLst/>
          </a:blip>
          <a:stretch>
            <a:fillRect/>
          </a:stretch>
        </p:blipFill>
        <p:spPr>
          <a:xfrm>
            <a:off x="-1" y="946881"/>
            <a:ext cx="13004801" cy="7278069"/>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Outline"/>
          <p:cNvSpPr txBox="1">
            <a:spLocks noGrp="1"/>
          </p:cNvSpPr>
          <p:nvPr>
            <p:ph type="title"/>
          </p:nvPr>
        </p:nvSpPr>
        <p:spPr>
          <a:xfrm>
            <a:off x="952500" y="254000"/>
            <a:ext cx="11099800" cy="1134567"/>
          </a:xfrm>
          <a:prstGeom prst="rect">
            <a:avLst/>
          </a:prstGeom>
        </p:spPr>
        <p:txBody>
          <a:bodyPr/>
          <a:lstStyle>
            <a:lvl1pPr>
              <a:defRPr sz="5000"/>
            </a:lvl1pPr>
          </a:lstStyle>
          <a:p>
            <a:r>
              <a:t>Outline</a:t>
            </a:r>
          </a:p>
        </p:txBody>
      </p:sp>
      <p:sp>
        <p:nvSpPr>
          <p:cNvPr id="271" name="Neural Networks from Scratch…"/>
          <p:cNvSpPr txBox="1">
            <a:spLocks noGrp="1"/>
          </p:cNvSpPr>
          <p:nvPr>
            <p:ph type="body" idx="1"/>
          </p:nvPr>
        </p:nvSpPr>
        <p:spPr>
          <a:xfrm>
            <a:off x="952500" y="1606401"/>
            <a:ext cx="11099800" cy="7731919"/>
          </a:xfrm>
          <a:prstGeom prst="rect">
            <a:avLst/>
          </a:prstGeom>
        </p:spPr>
        <p:txBody>
          <a:bodyPr anchor="t"/>
          <a:lstStyle/>
          <a:p>
            <a:pPr>
              <a:defRPr>
                <a:solidFill>
                  <a:srgbClr val="929292"/>
                </a:solidFill>
              </a:defRPr>
            </a:pPr>
            <a:r>
              <a:t>Neural Networks from Scratch</a:t>
            </a:r>
          </a:p>
          <a:p>
            <a:pPr>
              <a:defRPr>
                <a:solidFill>
                  <a:srgbClr val="929292"/>
                </a:solidFill>
              </a:defRPr>
            </a:pPr>
            <a:r>
              <a:t>Why TensorFlow?</a:t>
            </a:r>
          </a:p>
          <a:p>
            <a:r>
              <a:t>Environment Setup</a:t>
            </a:r>
          </a:p>
          <a:p>
            <a:pPr>
              <a:defRPr>
                <a:solidFill>
                  <a:srgbClr val="929292"/>
                </a:solidFill>
              </a:defRPr>
            </a:pPr>
            <a:r>
              <a:t>TensorFlow 2 Quickstart</a:t>
            </a:r>
          </a:p>
          <a:p>
            <a:pPr marL="833437" lvl="1" indent="-388937">
              <a:spcBef>
                <a:spcPts val="2400"/>
              </a:spcBef>
              <a:defRPr sz="2400">
                <a:solidFill>
                  <a:srgbClr val="929292"/>
                </a:solidFill>
              </a:defRPr>
            </a:pPr>
            <a:r>
              <a:t>Dataset Preparation</a:t>
            </a:r>
          </a:p>
          <a:p>
            <a:pPr marL="833437" lvl="1" indent="-388937">
              <a:spcBef>
                <a:spcPts val="2400"/>
              </a:spcBef>
              <a:defRPr sz="2400">
                <a:solidFill>
                  <a:srgbClr val="929292"/>
                </a:solidFill>
              </a:defRPr>
            </a:pPr>
            <a:r>
              <a:t>Building Model via Sequential API, Functional API, and Model Subclassing</a:t>
            </a:r>
          </a:p>
          <a:p>
            <a:pPr marL="833437" lvl="1" indent="-388937">
              <a:spcBef>
                <a:spcPts val="2400"/>
              </a:spcBef>
              <a:defRPr sz="2400">
                <a:solidFill>
                  <a:srgbClr val="929292"/>
                </a:solidFill>
              </a:defRPr>
            </a:pPr>
            <a:r>
              <a:t>Better performance with tf.function</a:t>
            </a:r>
          </a:p>
          <a:p>
            <a:pPr marL="833437" lvl="1" indent="-388937">
              <a:spcBef>
                <a:spcPts val="2400"/>
              </a:spcBef>
              <a:defRPr sz="2400">
                <a:solidFill>
                  <a:srgbClr val="929292"/>
                </a:solidFill>
              </a:defRPr>
            </a:pPr>
            <a:r>
              <a:t>Customize gradient flow by tf.custom_gradient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Outline"/>
          <p:cNvSpPr txBox="1">
            <a:spLocks noGrp="1"/>
          </p:cNvSpPr>
          <p:nvPr>
            <p:ph type="title"/>
          </p:nvPr>
        </p:nvSpPr>
        <p:spPr>
          <a:xfrm>
            <a:off x="952500" y="254000"/>
            <a:ext cx="11099800" cy="1134567"/>
          </a:xfrm>
          <a:prstGeom prst="rect">
            <a:avLst/>
          </a:prstGeom>
        </p:spPr>
        <p:txBody>
          <a:bodyPr/>
          <a:lstStyle>
            <a:lvl1pPr>
              <a:defRPr sz="5000"/>
            </a:lvl1pPr>
          </a:lstStyle>
          <a:p>
            <a:r>
              <a:t>Outline</a:t>
            </a:r>
          </a:p>
        </p:txBody>
      </p:sp>
      <p:sp>
        <p:nvSpPr>
          <p:cNvPr id="126" name="Neural Networks from Scratch…"/>
          <p:cNvSpPr txBox="1">
            <a:spLocks noGrp="1"/>
          </p:cNvSpPr>
          <p:nvPr>
            <p:ph type="body" idx="1"/>
          </p:nvPr>
        </p:nvSpPr>
        <p:spPr>
          <a:xfrm>
            <a:off x="952500" y="1606401"/>
            <a:ext cx="11099800" cy="7731919"/>
          </a:xfrm>
          <a:prstGeom prst="rect">
            <a:avLst/>
          </a:prstGeom>
        </p:spPr>
        <p:txBody>
          <a:bodyPr anchor="t"/>
          <a:lstStyle/>
          <a:p>
            <a:r>
              <a:t>Neural Networks from Scratch</a:t>
            </a:r>
          </a:p>
          <a:p>
            <a:pPr>
              <a:defRPr>
                <a:solidFill>
                  <a:srgbClr val="929292"/>
                </a:solidFill>
              </a:defRPr>
            </a:pPr>
            <a:r>
              <a:t>Why TensorFlow?</a:t>
            </a:r>
          </a:p>
          <a:p>
            <a:pPr>
              <a:defRPr>
                <a:solidFill>
                  <a:srgbClr val="929292"/>
                </a:solidFill>
              </a:defRPr>
            </a:pPr>
            <a:r>
              <a:t>Environment Setup</a:t>
            </a:r>
          </a:p>
          <a:p>
            <a:pPr>
              <a:defRPr>
                <a:solidFill>
                  <a:srgbClr val="929292"/>
                </a:solidFill>
              </a:defRPr>
            </a:pPr>
            <a:r>
              <a:t>TensorFlow 2 Quickstart</a:t>
            </a:r>
          </a:p>
          <a:p>
            <a:pPr marL="833437" lvl="1" indent="-388937">
              <a:spcBef>
                <a:spcPts val="2400"/>
              </a:spcBef>
              <a:defRPr sz="2400">
                <a:solidFill>
                  <a:srgbClr val="929292"/>
                </a:solidFill>
              </a:defRPr>
            </a:pPr>
            <a:r>
              <a:t>Dataset Preparation</a:t>
            </a:r>
          </a:p>
          <a:p>
            <a:pPr marL="833437" lvl="1" indent="-388937">
              <a:spcBef>
                <a:spcPts val="2400"/>
              </a:spcBef>
              <a:defRPr sz="2400">
                <a:solidFill>
                  <a:srgbClr val="929292"/>
                </a:solidFill>
              </a:defRPr>
            </a:pPr>
            <a:r>
              <a:t>Building Model via Sequential API, Functional API, and Model Subclassing</a:t>
            </a:r>
          </a:p>
          <a:p>
            <a:pPr marL="833437" lvl="1" indent="-388937">
              <a:spcBef>
                <a:spcPts val="2400"/>
              </a:spcBef>
              <a:defRPr sz="2400">
                <a:solidFill>
                  <a:srgbClr val="929292"/>
                </a:solidFill>
              </a:defRPr>
            </a:pPr>
            <a:r>
              <a:t>Better performance with tf.function</a:t>
            </a:r>
          </a:p>
          <a:p>
            <a:pPr marL="833437" lvl="1" indent="-388937">
              <a:spcBef>
                <a:spcPts val="2400"/>
              </a:spcBef>
              <a:defRPr sz="2400">
                <a:solidFill>
                  <a:srgbClr val="929292"/>
                </a:solidFill>
              </a:defRPr>
            </a:pPr>
            <a:r>
              <a:t>Customize gradient flow by tf.custom_gradient</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oftware requirements"/>
          <p:cNvSpPr txBox="1">
            <a:spLocks noGrp="1"/>
          </p:cNvSpPr>
          <p:nvPr>
            <p:ph type="title"/>
          </p:nvPr>
        </p:nvSpPr>
        <p:spPr>
          <a:xfrm>
            <a:off x="952500" y="254000"/>
            <a:ext cx="11099800" cy="1134567"/>
          </a:xfrm>
          <a:prstGeom prst="rect">
            <a:avLst/>
          </a:prstGeom>
        </p:spPr>
        <p:txBody>
          <a:bodyPr/>
          <a:lstStyle>
            <a:lvl1pPr>
              <a:defRPr sz="5000"/>
            </a:lvl1pPr>
          </a:lstStyle>
          <a:p>
            <a:r>
              <a:t>Software requirements</a:t>
            </a:r>
          </a:p>
        </p:txBody>
      </p:sp>
      <p:sp>
        <p:nvSpPr>
          <p:cNvPr id="274" name="Before using TensorFlow, the following NVIDIA® software must be installed on your system:…"/>
          <p:cNvSpPr txBox="1">
            <a:spLocks noGrp="1"/>
          </p:cNvSpPr>
          <p:nvPr>
            <p:ph type="body" idx="1"/>
          </p:nvPr>
        </p:nvSpPr>
        <p:spPr>
          <a:xfrm>
            <a:off x="952500" y="1606401"/>
            <a:ext cx="11099800" cy="7270899"/>
          </a:xfrm>
          <a:prstGeom prst="rect">
            <a:avLst/>
          </a:prstGeom>
        </p:spPr>
        <p:txBody>
          <a:bodyPr anchor="t"/>
          <a:lstStyle/>
          <a:p>
            <a:r>
              <a:t>Before using TensorFlow, the following NVIDIA® software must be installed on your system:</a:t>
            </a:r>
          </a:p>
          <a:p>
            <a:pPr marL="833437" lvl="1" indent="-388937">
              <a:spcBef>
                <a:spcPts val="2400"/>
              </a:spcBef>
              <a:defRPr sz="2400"/>
            </a:pPr>
            <a:r>
              <a:t>NVIDIA® GPU drivers —CUDA® 10.1 requires 418.x or higher</a:t>
            </a:r>
          </a:p>
          <a:p>
            <a:pPr marL="833437" lvl="1" indent="-388937">
              <a:spcBef>
                <a:spcPts val="2400"/>
              </a:spcBef>
              <a:defRPr sz="2400"/>
            </a:pPr>
            <a:r>
              <a:t>CUDA® Toolkit —TensorFlow supports CUDA® 10.1 (TensorFlow &gt;= 2.1.0)</a:t>
            </a:r>
          </a:p>
          <a:p>
            <a:pPr marL="833437" lvl="1" indent="-388937">
              <a:spcBef>
                <a:spcPts val="2400"/>
              </a:spcBef>
              <a:defRPr sz="2400"/>
            </a:pPr>
            <a:r>
              <a:t>CUPTI ships with the CUDA® Toolkit</a:t>
            </a:r>
          </a:p>
          <a:p>
            <a:pPr marL="833437" lvl="1" indent="-388937">
              <a:spcBef>
                <a:spcPts val="2400"/>
              </a:spcBef>
              <a:defRPr sz="2400"/>
            </a:pPr>
            <a:r>
              <a:t>cuDNN SDK 7.6 (see cuDNN versions)</a:t>
            </a:r>
          </a:p>
          <a:p>
            <a:pPr marL="833437" lvl="1" indent="-388937">
              <a:spcBef>
                <a:spcPts val="2400"/>
              </a:spcBef>
              <a:defRPr sz="2400"/>
            </a:pPr>
            <a:r>
              <a:t>(Optional) TensorRT 6.0 to improve latency and throughput for inference on some models</a:t>
            </a:r>
          </a:p>
        </p:txBody>
      </p:sp>
      <p:pic>
        <p:nvPicPr>
          <p:cNvPr id="275" name="影像" descr="影像"/>
          <p:cNvPicPr>
            <a:picLocks noChangeAspect="1"/>
          </p:cNvPicPr>
          <p:nvPr/>
        </p:nvPicPr>
        <p:blipFill>
          <a:blip r:embed="rId2">
            <a:extLst/>
          </a:blip>
          <a:stretch>
            <a:fillRect/>
          </a:stretch>
        </p:blipFill>
        <p:spPr>
          <a:xfrm>
            <a:off x="5819836" y="6300381"/>
            <a:ext cx="6060119" cy="3166413"/>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Install CUDA"/>
          <p:cNvSpPr txBox="1">
            <a:spLocks noGrp="1"/>
          </p:cNvSpPr>
          <p:nvPr>
            <p:ph type="title"/>
          </p:nvPr>
        </p:nvSpPr>
        <p:spPr>
          <a:xfrm>
            <a:off x="952500" y="254000"/>
            <a:ext cx="11099800" cy="1134567"/>
          </a:xfrm>
          <a:prstGeom prst="rect">
            <a:avLst/>
          </a:prstGeom>
        </p:spPr>
        <p:txBody>
          <a:bodyPr/>
          <a:lstStyle>
            <a:lvl1pPr>
              <a:defRPr sz="5000"/>
            </a:lvl1pPr>
          </a:lstStyle>
          <a:p>
            <a:r>
              <a:t>Install CUDA</a:t>
            </a:r>
          </a:p>
        </p:txBody>
      </p:sp>
      <p:sp>
        <p:nvSpPr>
          <p:cNvPr id="278" name="Please refer to TensorFlow website, GPU Support section, for more details and latest information…"/>
          <p:cNvSpPr txBox="1">
            <a:spLocks noGrp="1"/>
          </p:cNvSpPr>
          <p:nvPr>
            <p:ph type="body" idx="1"/>
          </p:nvPr>
        </p:nvSpPr>
        <p:spPr>
          <a:xfrm>
            <a:off x="952500" y="1606401"/>
            <a:ext cx="11099800" cy="7270899"/>
          </a:xfrm>
          <a:prstGeom prst="rect">
            <a:avLst/>
          </a:prstGeom>
        </p:spPr>
        <p:txBody>
          <a:bodyPr anchor="t"/>
          <a:lstStyle/>
          <a:p>
            <a:r>
              <a:t>Please refer to TensorFlow website, </a:t>
            </a:r>
            <a:r>
              <a:rPr u="sng">
                <a:solidFill>
                  <a:srgbClr val="FA853D"/>
                </a:solidFill>
                <a:hlinkClick r:id="rId2"/>
              </a:rPr>
              <a:t>GPU Support</a:t>
            </a:r>
            <a:r>
              <a:t> section, for more details and latest information</a:t>
            </a:r>
          </a:p>
          <a:p>
            <a:pPr marL="833437" lvl="1" indent="-388937">
              <a:spcBef>
                <a:spcPts val="2400"/>
              </a:spcBef>
              <a:defRPr sz="2400"/>
            </a:pPr>
            <a:r>
              <a:t>Please check the version of the abovementioned softwares carefully. There is a strict requirement between TensorFlow's version and NVIDIA® softwares’</a:t>
            </a:r>
          </a:p>
          <a:p>
            <a:pPr marL="833437" lvl="1" indent="-388937">
              <a:spcBef>
                <a:spcPts val="2400"/>
              </a:spcBef>
              <a:defRPr sz="2400"/>
            </a:pPr>
            <a:r>
              <a:t>(Optional) If you are using Anaconda environment, you can install corresponding CUDA Toolkit and cuDNN SDK via</a:t>
            </a:r>
          </a:p>
          <a:p>
            <a:pPr marL="833437" lvl="1" indent="-388937">
              <a:spcBef>
                <a:spcPts val="2400"/>
              </a:spcBef>
              <a:defRPr sz="2400"/>
            </a:pPr>
            <a:endParaRPr/>
          </a:p>
          <a:p>
            <a:pPr marL="833437" lvl="1" indent="-388937">
              <a:spcBef>
                <a:spcPts val="2400"/>
              </a:spcBef>
              <a:defRPr sz="2400"/>
            </a:pPr>
            <a:endParaRPr/>
          </a:p>
          <a:p>
            <a:pPr marL="833437" lvl="1" indent="-388937">
              <a:spcBef>
                <a:spcPts val="2400"/>
              </a:spcBef>
              <a:defRPr sz="2400"/>
            </a:pPr>
            <a:r>
              <a:t>Notice that you still have to install NVIDIA® GPU drivers manually</a:t>
            </a:r>
          </a:p>
        </p:txBody>
      </p:sp>
      <p:pic>
        <p:nvPicPr>
          <p:cNvPr id="279" name="Screen Shot 2020-10-20 at 21.32.48.png" descr="Screen Shot 2020-10-20 at 21.32.48.png"/>
          <p:cNvPicPr>
            <a:picLocks noChangeAspect="1"/>
          </p:cNvPicPr>
          <p:nvPr/>
        </p:nvPicPr>
        <p:blipFill>
          <a:blip r:embed="rId3">
            <a:extLst/>
          </a:blip>
          <a:stretch>
            <a:fillRect/>
          </a:stretch>
        </p:blipFill>
        <p:spPr>
          <a:xfrm>
            <a:off x="3379701" y="5425430"/>
            <a:ext cx="6245398" cy="62994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Environment Setup"/>
          <p:cNvSpPr txBox="1">
            <a:spLocks noGrp="1"/>
          </p:cNvSpPr>
          <p:nvPr>
            <p:ph type="title"/>
          </p:nvPr>
        </p:nvSpPr>
        <p:spPr>
          <a:xfrm>
            <a:off x="952500" y="254000"/>
            <a:ext cx="11099800" cy="1134567"/>
          </a:xfrm>
          <a:prstGeom prst="rect">
            <a:avLst/>
          </a:prstGeom>
        </p:spPr>
        <p:txBody>
          <a:bodyPr/>
          <a:lstStyle>
            <a:lvl1pPr>
              <a:defRPr sz="5000"/>
            </a:lvl1pPr>
          </a:lstStyle>
          <a:p>
            <a:r>
              <a:t>Environment Setup</a:t>
            </a:r>
          </a:p>
        </p:txBody>
      </p:sp>
      <p:sp>
        <p:nvSpPr>
          <p:cNvPr id="282" name="After installing CUDA Toolkit, you can check CUDA version with nvcc --version"/>
          <p:cNvSpPr txBox="1">
            <a:spLocks noGrp="1"/>
          </p:cNvSpPr>
          <p:nvPr>
            <p:ph type="body" idx="1"/>
          </p:nvPr>
        </p:nvSpPr>
        <p:spPr>
          <a:xfrm>
            <a:off x="952500" y="1606401"/>
            <a:ext cx="11099800" cy="7270899"/>
          </a:xfrm>
          <a:prstGeom prst="rect">
            <a:avLst/>
          </a:prstGeom>
        </p:spPr>
        <p:txBody>
          <a:bodyPr anchor="t"/>
          <a:lstStyle/>
          <a:p>
            <a:r>
              <a:t>After installing CUDA Toolkit, you can check CUDA version with </a:t>
            </a:r>
            <a:r>
              <a:rPr>
                <a:latin typeface="Courier"/>
                <a:ea typeface="Courier"/>
                <a:cs typeface="Courier"/>
                <a:sym typeface="Courier"/>
              </a:rPr>
              <a:t>nvcc --version</a:t>
            </a:r>
          </a:p>
        </p:txBody>
      </p:sp>
      <p:pic>
        <p:nvPicPr>
          <p:cNvPr id="283" name="Screen Shot 2020-10-20 at 21.35.41.png" descr="Screen Shot 2020-10-20 at 21.35.41.png"/>
          <p:cNvPicPr>
            <a:picLocks noChangeAspect="1"/>
          </p:cNvPicPr>
          <p:nvPr/>
        </p:nvPicPr>
        <p:blipFill>
          <a:blip r:embed="rId2">
            <a:extLst/>
          </a:blip>
          <a:stretch>
            <a:fillRect/>
          </a:stretch>
        </p:blipFill>
        <p:spPr>
          <a:xfrm>
            <a:off x="2190249" y="3476535"/>
            <a:ext cx="8624302" cy="3530632"/>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Environment Setup"/>
          <p:cNvSpPr txBox="1">
            <a:spLocks noGrp="1"/>
          </p:cNvSpPr>
          <p:nvPr>
            <p:ph type="title"/>
          </p:nvPr>
        </p:nvSpPr>
        <p:spPr>
          <a:xfrm>
            <a:off x="952500" y="254000"/>
            <a:ext cx="11099800" cy="1134567"/>
          </a:xfrm>
          <a:prstGeom prst="rect">
            <a:avLst/>
          </a:prstGeom>
        </p:spPr>
        <p:txBody>
          <a:bodyPr/>
          <a:lstStyle>
            <a:lvl1pPr>
              <a:defRPr sz="5000"/>
            </a:lvl1pPr>
          </a:lstStyle>
          <a:p>
            <a:r>
              <a:t>Environment Setup</a:t>
            </a:r>
          </a:p>
        </p:txBody>
      </p:sp>
      <p:sp>
        <p:nvSpPr>
          <p:cNvPr id="286" name="You can also check GPU utilization after installing GPU driver with nvidia-smi"/>
          <p:cNvSpPr txBox="1">
            <a:spLocks noGrp="1"/>
          </p:cNvSpPr>
          <p:nvPr>
            <p:ph type="body" idx="1"/>
          </p:nvPr>
        </p:nvSpPr>
        <p:spPr>
          <a:xfrm>
            <a:off x="952500" y="1606401"/>
            <a:ext cx="11099800" cy="7270899"/>
          </a:xfrm>
          <a:prstGeom prst="rect">
            <a:avLst/>
          </a:prstGeom>
        </p:spPr>
        <p:txBody>
          <a:bodyPr anchor="t"/>
          <a:lstStyle/>
          <a:p>
            <a:r>
              <a:t>You can also check GPU utilization after installing GPU driver with </a:t>
            </a:r>
            <a:r>
              <a:rPr>
                <a:latin typeface="Courier"/>
                <a:ea typeface="Courier"/>
                <a:cs typeface="Courier"/>
                <a:sym typeface="Courier"/>
              </a:rPr>
              <a:t>nvidia-smi</a:t>
            </a:r>
          </a:p>
        </p:txBody>
      </p:sp>
      <p:pic>
        <p:nvPicPr>
          <p:cNvPr id="287" name="Screen Shot 2020-10-20 at 21.35.50.png" descr="Screen Shot 2020-10-20 at 21.35.50.png"/>
          <p:cNvPicPr>
            <a:picLocks noChangeAspect="1"/>
          </p:cNvPicPr>
          <p:nvPr/>
        </p:nvPicPr>
        <p:blipFill>
          <a:blip r:embed="rId2">
            <a:extLst/>
          </a:blip>
          <a:srcRect b="25121"/>
          <a:stretch>
            <a:fillRect/>
          </a:stretch>
        </p:blipFill>
        <p:spPr>
          <a:xfrm>
            <a:off x="1451371" y="2740740"/>
            <a:ext cx="10102156" cy="6743460"/>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Install TensorFlow 2"/>
          <p:cNvSpPr txBox="1">
            <a:spLocks noGrp="1"/>
          </p:cNvSpPr>
          <p:nvPr>
            <p:ph type="title"/>
          </p:nvPr>
        </p:nvSpPr>
        <p:spPr>
          <a:xfrm>
            <a:off x="952500" y="254000"/>
            <a:ext cx="11099800" cy="1134567"/>
          </a:xfrm>
          <a:prstGeom prst="rect">
            <a:avLst/>
          </a:prstGeom>
        </p:spPr>
        <p:txBody>
          <a:bodyPr/>
          <a:lstStyle>
            <a:lvl1pPr>
              <a:defRPr sz="5000"/>
            </a:lvl1pPr>
          </a:lstStyle>
          <a:p>
            <a:r>
              <a:t>Install TensorFlow 2</a:t>
            </a:r>
          </a:p>
        </p:txBody>
      </p:sp>
      <p:sp>
        <p:nvSpPr>
          <p:cNvPr id="290" name="TensorFlow is tested and supported on the following 64-bit systems:…"/>
          <p:cNvSpPr txBox="1">
            <a:spLocks noGrp="1"/>
          </p:cNvSpPr>
          <p:nvPr>
            <p:ph type="body" idx="1"/>
          </p:nvPr>
        </p:nvSpPr>
        <p:spPr>
          <a:xfrm>
            <a:off x="952500" y="1606401"/>
            <a:ext cx="11099800" cy="7270899"/>
          </a:xfrm>
          <a:prstGeom prst="rect">
            <a:avLst/>
          </a:prstGeom>
        </p:spPr>
        <p:txBody>
          <a:bodyPr anchor="t"/>
          <a:lstStyle/>
          <a:p>
            <a:r>
              <a:t>TensorFlow is tested and supported on the following 64-bit systems:</a:t>
            </a:r>
            <a:endParaRPr>
              <a:latin typeface="Courier"/>
              <a:ea typeface="Courier"/>
              <a:cs typeface="Courier"/>
              <a:sym typeface="Courier"/>
            </a:endParaRPr>
          </a:p>
          <a:p>
            <a:pPr marL="833437" lvl="1" indent="-388937">
              <a:spcBef>
                <a:spcPts val="2400"/>
              </a:spcBef>
              <a:defRPr sz="2400"/>
            </a:pPr>
            <a:r>
              <a:t>Python 3.5–3.8</a:t>
            </a:r>
          </a:p>
          <a:p>
            <a:pPr marL="833437" lvl="1" indent="-388937">
              <a:spcBef>
                <a:spcPts val="2400"/>
              </a:spcBef>
              <a:defRPr sz="2400"/>
            </a:pPr>
            <a:r>
              <a:t>Ubuntu 16.04 or later</a:t>
            </a:r>
          </a:p>
          <a:p>
            <a:pPr marL="833437" lvl="1" indent="-388937">
              <a:spcBef>
                <a:spcPts val="2400"/>
              </a:spcBef>
              <a:defRPr sz="2400"/>
            </a:pPr>
            <a:r>
              <a:t>macOS 10.12.6 (Sierra) or later (no GPU support)</a:t>
            </a:r>
          </a:p>
          <a:p>
            <a:pPr marL="833437" lvl="1" indent="-388937">
              <a:spcBef>
                <a:spcPts val="2400"/>
              </a:spcBef>
              <a:defRPr sz="2400"/>
            </a:pPr>
            <a:r>
              <a:t>Windows 7 or later</a:t>
            </a:r>
          </a:p>
          <a:p>
            <a:pPr marL="833437" lvl="1" indent="-388937">
              <a:spcBef>
                <a:spcPts val="2400"/>
              </a:spcBef>
              <a:defRPr sz="2400"/>
            </a:pPr>
            <a:r>
              <a:t>Raspbian 9.0 or later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Install TensorFlow 2"/>
          <p:cNvSpPr txBox="1">
            <a:spLocks noGrp="1"/>
          </p:cNvSpPr>
          <p:nvPr>
            <p:ph type="title"/>
          </p:nvPr>
        </p:nvSpPr>
        <p:spPr>
          <a:xfrm>
            <a:off x="952500" y="254000"/>
            <a:ext cx="11099800" cy="1134567"/>
          </a:xfrm>
          <a:prstGeom prst="rect">
            <a:avLst/>
          </a:prstGeom>
        </p:spPr>
        <p:txBody>
          <a:bodyPr/>
          <a:lstStyle>
            <a:lvl1pPr>
              <a:defRPr sz="5000"/>
            </a:lvl1pPr>
          </a:lstStyle>
          <a:p>
            <a:r>
              <a:t>Install TensorFlow 2</a:t>
            </a:r>
          </a:p>
        </p:txBody>
      </p:sp>
      <p:sp>
        <p:nvSpPr>
          <p:cNvPr id="293" name="We can simply install TensorFlow with Python's pip package manager…"/>
          <p:cNvSpPr txBox="1">
            <a:spLocks noGrp="1"/>
          </p:cNvSpPr>
          <p:nvPr>
            <p:ph type="body" idx="1"/>
          </p:nvPr>
        </p:nvSpPr>
        <p:spPr>
          <a:xfrm>
            <a:off x="952500" y="1606401"/>
            <a:ext cx="11099800" cy="7270899"/>
          </a:xfrm>
          <a:prstGeom prst="rect">
            <a:avLst/>
          </a:prstGeom>
        </p:spPr>
        <p:txBody>
          <a:bodyPr anchor="t"/>
          <a:lstStyle/>
          <a:p>
            <a:r>
              <a:t>We can simply install TensorFlow with Python's </a:t>
            </a:r>
            <a:r>
              <a:rPr>
                <a:latin typeface="Courier"/>
                <a:ea typeface="Courier"/>
                <a:cs typeface="Courier"/>
                <a:sym typeface="Courier"/>
              </a:rPr>
              <a:t>pip</a:t>
            </a:r>
            <a:r>
              <a:t> package manager</a:t>
            </a:r>
          </a:p>
          <a:p>
            <a:endParaRPr/>
          </a:p>
          <a:p>
            <a:endParaRPr/>
          </a:p>
          <a:p>
            <a:endParaRPr/>
          </a:p>
          <a:p>
            <a:pPr marL="833437" lvl="1" indent="-388937">
              <a:spcBef>
                <a:spcPts val="2400"/>
              </a:spcBef>
              <a:defRPr sz="2400"/>
            </a:pPr>
            <a:r>
              <a:t>It is recommanded to install TensorFlow in a virtual environment, for more details, please refer to </a:t>
            </a:r>
            <a:r>
              <a:rPr u="sng">
                <a:solidFill>
                  <a:srgbClr val="FA853D"/>
                </a:solidFill>
                <a:hlinkClick r:id="rId2"/>
              </a:rPr>
              <a:t>Install TensorFlow with pip</a:t>
            </a:r>
          </a:p>
        </p:txBody>
      </p:sp>
      <p:pic>
        <p:nvPicPr>
          <p:cNvPr id="294" name="Screen Shot 2020-10-20 at 21.41.27.png" descr="Screen Shot 2020-10-20 at 21.41.27.png"/>
          <p:cNvPicPr>
            <a:picLocks noChangeAspect="1"/>
          </p:cNvPicPr>
          <p:nvPr/>
        </p:nvPicPr>
        <p:blipFill>
          <a:blip r:embed="rId3">
            <a:extLst/>
          </a:blip>
          <a:stretch>
            <a:fillRect/>
          </a:stretch>
        </p:blipFill>
        <p:spPr>
          <a:xfrm>
            <a:off x="2649090" y="3126175"/>
            <a:ext cx="7706620" cy="230019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Install TensorFlow 2"/>
          <p:cNvSpPr txBox="1">
            <a:spLocks noGrp="1"/>
          </p:cNvSpPr>
          <p:nvPr>
            <p:ph type="title"/>
          </p:nvPr>
        </p:nvSpPr>
        <p:spPr>
          <a:xfrm>
            <a:off x="952500" y="254000"/>
            <a:ext cx="11099800" cy="1134567"/>
          </a:xfrm>
          <a:prstGeom prst="rect">
            <a:avLst/>
          </a:prstGeom>
        </p:spPr>
        <p:txBody>
          <a:bodyPr/>
          <a:lstStyle>
            <a:lvl1pPr>
              <a:defRPr sz="5000"/>
            </a:lvl1pPr>
          </a:lstStyle>
          <a:p>
            <a:r>
              <a:t>Install TensorFlow 2</a:t>
            </a:r>
          </a:p>
        </p:txBody>
      </p:sp>
      <p:sp>
        <p:nvSpPr>
          <p:cNvPr id="297" name="We can test whether TensorFlow is installed successfully and confirm that TensorFlow is using the GPU by executing following code"/>
          <p:cNvSpPr txBox="1">
            <a:spLocks noGrp="1"/>
          </p:cNvSpPr>
          <p:nvPr>
            <p:ph type="body" idx="1"/>
          </p:nvPr>
        </p:nvSpPr>
        <p:spPr>
          <a:xfrm>
            <a:off x="952500" y="1606401"/>
            <a:ext cx="11099800" cy="7270899"/>
          </a:xfrm>
          <a:prstGeom prst="rect">
            <a:avLst/>
          </a:prstGeom>
        </p:spPr>
        <p:txBody>
          <a:bodyPr anchor="t"/>
          <a:lstStyle/>
          <a:p>
            <a:r>
              <a:t>We can test whether TensorFlow is installed successfully and confirm that TensorFlow is using the GPU by executing following code</a:t>
            </a:r>
          </a:p>
        </p:txBody>
      </p:sp>
      <p:pic>
        <p:nvPicPr>
          <p:cNvPr id="298" name="Screen Shot 2020-10-20 at 21.43.30.png" descr="Screen Shot 2020-10-20 at 21.43.30.png"/>
          <p:cNvPicPr>
            <a:picLocks noChangeAspect="1"/>
          </p:cNvPicPr>
          <p:nvPr/>
        </p:nvPicPr>
        <p:blipFill>
          <a:blip r:embed="rId2">
            <a:extLst/>
          </a:blip>
          <a:stretch>
            <a:fillRect/>
          </a:stretch>
        </p:blipFill>
        <p:spPr>
          <a:xfrm>
            <a:off x="171256" y="4037817"/>
            <a:ext cx="12662288" cy="2408068"/>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Google Colab"/>
          <p:cNvSpPr txBox="1">
            <a:spLocks noGrp="1"/>
          </p:cNvSpPr>
          <p:nvPr>
            <p:ph type="title"/>
          </p:nvPr>
        </p:nvSpPr>
        <p:spPr>
          <a:xfrm>
            <a:off x="952500" y="254000"/>
            <a:ext cx="11099800" cy="1134567"/>
          </a:xfrm>
          <a:prstGeom prst="rect">
            <a:avLst/>
          </a:prstGeom>
        </p:spPr>
        <p:txBody>
          <a:bodyPr/>
          <a:lstStyle>
            <a:lvl1pPr>
              <a:defRPr sz="5000"/>
            </a:lvl1pPr>
          </a:lstStyle>
          <a:p>
            <a:r>
              <a:t>Google Colab</a:t>
            </a:r>
          </a:p>
        </p:txBody>
      </p:sp>
      <p:sp>
        <p:nvSpPr>
          <p:cNvPr id="301" name="Google Colab provides a Jupyter notebook environment that requires no setup with free GPU…"/>
          <p:cNvSpPr txBox="1">
            <a:spLocks noGrp="1"/>
          </p:cNvSpPr>
          <p:nvPr>
            <p:ph type="body" idx="1"/>
          </p:nvPr>
        </p:nvSpPr>
        <p:spPr>
          <a:xfrm>
            <a:off x="952500" y="1606401"/>
            <a:ext cx="11099800" cy="7270899"/>
          </a:xfrm>
          <a:prstGeom prst="rect">
            <a:avLst/>
          </a:prstGeom>
        </p:spPr>
        <p:txBody>
          <a:bodyPr anchor="t"/>
          <a:lstStyle/>
          <a:p>
            <a:pPr marL="417830" indent="-417830" defTabSz="549148">
              <a:spcBef>
                <a:spcPts val="3900"/>
              </a:spcBef>
              <a:defRPr sz="3008"/>
            </a:pPr>
            <a:r>
              <a:t>Google Colab provides a Jupyter notebook environment that requires no setup with free GPU</a:t>
            </a:r>
          </a:p>
          <a:p>
            <a:pPr marL="783431" lvl="1" indent="-365601" defTabSz="549148">
              <a:spcBef>
                <a:spcPts val="2200"/>
              </a:spcBef>
              <a:defRPr sz="2256"/>
            </a:pPr>
            <a:r>
              <a:t>The types of GPUs available in Colab vary over time, including Nvidia K80, T4, P4, P100</a:t>
            </a:r>
          </a:p>
          <a:p>
            <a:pPr marL="783431" lvl="1" indent="-365601" defTabSz="549148">
              <a:spcBef>
                <a:spcPts val="2200"/>
              </a:spcBef>
              <a:defRPr sz="2256"/>
            </a:pPr>
            <a:r>
              <a:t>There is no way to choose what type of GPU you can connect to in Colab at any given time</a:t>
            </a:r>
          </a:p>
          <a:p>
            <a:pPr marL="417830" indent="-417830" defTabSz="549148">
              <a:spcBef>
                <a:spcPts val="3900"/>
              </a:spcBef>
              <a:defRPr sz="3008"/>
            </a:pPr>
            <a:r>
              <a:t>However, there are few constraints when using Google Colab:</a:t>
            </a:r>
          </a:p>
          <a:p>
            <a:pPr marL="783431" lvl="1" indent="-365601" defTabSz="549148">
              <a:spcBef>
                <a:spcPts val="2200"/>
              </a:spcBef>
              <a:defRPr sz="2256"/>
            </a:pPr>
            <a:r>
              <a:t>12 hours lifetimes limit</a:t>
            </a:r>
          </a:p>
          <a:p>
            <a:pPr marL="783431" lvl="1" indent="-365601" defTabSz="549148">
              <a:spcBef>
                <a:spcPts val="2200"/>
              </a:spcBef>
              <a:defRPr sz="2256"/>
            </a:pPr>
            <a:r>
              <a:t>Various available GPU memory</a:t>
            </a:r>
          </a:p>
          <a:p>
            <a:pPr marL="417830" indent="-417830" defTabSz="549148">
              <a:spcBef>
                <a:spcPts val="3900"/>
              </a:spcBef>
              <a:defRPr sz="3008"/>
            </a:pPr>
            <a:r>
              <a:t>Google announced a new service called </a:t>
            </a:r>
            <a:r>
              <a:rPr u="sng">
                <a:solidFill>
                  <a:srgbClr val="FA853D"/>
                </a:solidFill>
                <a:hlinkClick r:id="rId2"/>
              </a:rPr>
              <a:t>Colab Pro</a:t>
            </a:r>
            <a:r>
              <a:t> ($9.99/month), which provides faster GPUs, longer runtimes, and more memory compared with Colab</a:t>
            </a:r>
          </a:p>
        </p:txBody>
      </p:sp>
      <p:pic>
        <p:nvPicPr>
          <p:cNvPr id="302" name="影像" descr="影像"/>
          <p:cNvPicPr>
            <a:picLocks noChangeAspect="1"/>
          </p:cNvPicPr>
          <p:nvPr/>
        </p:nvPicPr>
        <p:blipFill>
          <a:blip r:embed="rId3">
            <a:extLst/>
          </a:blip>
          <a:stretch>
            <a:fillRect/>
          </a:stretch>
        </p:blipFill>
        <p:spPr>
          <a:xfrm>
            <a:off x="8706192" y="65959"/>
            <a:ext cx="2831612" cy="125160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01">
                                            <p:txEl>
                                              <p:pRg st="3" end="3"/>
                                            </p:txEl>
                                          </p:spTgt>
                                        </p:tgtEl>
                                        <p:attrNameLst>
                                          <p:attrName>style.visibility</p:attrName>
                                        </p:attrNameLst>
                                      </p:cBhvr>
                                      <p:to>
                                        <p:strVal val="visible"/>
                                      </p:to>
                                    </p:set>
                                    <p:animEffect transition="in" filter="fade">
                                      <p:cBhvr>
                                        <p:cTn id="7" dur="500"/>
                                        <p:tgtEl>
                                          <p:spTgt spid="30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1" nodeType="clickEffect">
                                  <p:stCondLst>
                                    <p:cond delay="0"/>
                                  </p:stCondLst>
                                  <p:iterate>
                                    <p:tmAbs val="0"/>
                                  </p:iterate>
                                  <p:childTnLst>
                                    <p:set>
                                      <p:cBhvr>
                                        <p:cTn id="11" fill="hold"/>
                                        <p:tgtEl>
                                          <p:spTgt spid="301">
                                            <p:txEl>
                                              <p:pRg st="4" end="4"/>
                                            </p:txEl>
                                          </p:spTgt>
                                        </p:tgtEl>
                                        <p:attrNameLst>
                                          <p:attrName>style.visibility</p:attrName>
                                        </p:attrNameLst>
                                      </p:cBhvr>
                                      <p:to>
                                        <p:strVal val="visible"/>
                                      </p:to>
                                    </p:set>
                                    <p:animEffect transition="in" filter="fade">
                                      <p:cBhvr>
                                        <p:cTn id="12" dur="500"/>
                                        <p:tgtEl>
                                          <p:spTgt spid="30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1" nodeType="clickEffect">
                                  <p:stCondLst>
                                    <p:cond delay="0"/>
                                  </p:stCondLst>
                                  <p:iterate>
                                    <p:tmAbs val="0"/>
                                  </p:iterate>
                                  <p:childTnLst>
                                    <p:set>
                                      <p:cBhvr>
                                        <p:cTn id="16" fill="hold"/>
                                        <p:tgtEl>
                                          <p:spTgt spid="301">
                                            <p:txEl>
                                              <p:pRg st="5" end="5"/>
                                            </p:txEl>
                                          </p:spTgt>
                                        </p:tgtEl>
                                        <p:attrNameLst>
                                          <p:attrName>style.visibility</p:attrName>
                                        </p:attrNameLst>
                                      </p:cBhvr>
                                      <p:to>
                                        <p:strVal val="visible"/>
                                      </p:to>
                                    </p:set>
                                    <p:animEffect transition="in" filter="fade">
                                      <p:cBhvr>
                                        <p:cTn id="17" dur="500"/>
                                        <p:tgtEl>
                                          <p:spTgt spid="30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1" nodeType="clickEffect">
                                  <p:stCondLst>
                                    <p:cond delay="0"/>
                                  </p:stCondLst>
                                  <p:iterate>
                                    <p:tmAbs val="0"/>
                                  </p:iterate>
                                  <p:childTnLst>
                                    <p:set>
                                      <p:cBhvr>
                                        <p:cTn id="21" fill="hold"/>
                                        <p:tgtEl>
                                          <p:spTgt spid="301">
                                            <p:txEl>
                                              <p:pRg st="6" end="6"/>
                                            </p:txEl>
                                          </p:spTgt>
                                        </p:tgtEl>
                                        <p:attrNameLst>
                                          <p:attrName>style.visibility</p:attrName>
                                        </p:attrNameLst>
                                      </p:cBhvr>
                                      <p:to>
                                        <p:strVal val="visible"/>
                                      </p:to>
                                    </p:set>
                                    <p:animEffect transition="in" filter="fade">
                                      <p:cBhvr>
                                        <p:cTn id="22" dur="500"/>
                                        <p:tgtEl>
                                          <p:spTgt spid="30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1"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Outline"/>
          <p:cNvSpPr txBox="1">
            <a:spLocks noGrp="1"/>
          </p:cNvSpPr>
          <p:nvPr>
            <p:ph type="title"/>
          </p:nvPr>
        </p:nvSpPr>
        <p:spPr>
          <a:xfrm>
            <a:off x="952500" y="254000"/>
            <a:ext cx="11099800" cy="1134567"/>
          </a:xfrm>
          <a:prstGeom prst="rect">
            <a:avLst/>
          </a:prstGeom>
        </p:spPr>
        <p:txBody>
          <a:bodyPr/>
          <a:lstStyle>
            <a:lvl1pPr>
              <a:defRPr sz="5000"/>
            </a:lvl1pPr>
          </a:lstStyle>
          <a:p>
            <a:r>
              <a:t>Outline</a:t>
            </a:r>
          </a:p>
        </p:txBody>
      </p:sp>
      <p:sp>
        <p:nvSpPr>
          <p:cNvPr id="305" name="Neural Networks from Scratch…"/>
          <p:cNvSpPr txBox="1">
            <a:spLocks noGrp="1"/>
          </p:cNvSpPr>
          <p:nvPr>
            <p:ph type="body" idx="1"/>
          </p:nvPr>
        </p:nvSpPr>
        <p:spPr>
          <a:xfrm>
            <a:off x="952500" y="1606401"/>
            <a:ext cx="11099800" cy="7731919"/>
          </a:xfrm>
          <a:prstGeom prst="rect">
            <a:avLst/>
          </a:prstGeom>
        </p:spPr>
        <p:txBody>
          <a:bodyPr anchor="t"/>
          <a:lstStyle/>
          <a:p>
            <a:pPr>
              <a:defRPr>
                <a:solidFill>
                  <a:srgbClr val="929292"/>
                </a:solidFill>
              </a:defRPr>
            </a:pPr>
            <a:r>
              <a:t>Neural Networks from Scratch</a:t>
            </a:r>
          </a:p>
          <a:p>
            <a:pPr>
              <a:defRPr>
                <a:solidFill>
                  <a:srgbClr val="929292"/>
                </a:solidFill>
              </a:defRPr>
            </a:pPr>
            <a:r>
              <a:t>Why TensorFlow?</a:t>
            </a:r>
          </a:p>
          <a:p>
            <a:pPr>
              <a:defRPr>
                <a:solidFill>
                  <a:srgbClr val="929292"/>
                </a:solidFill>
              </a:defRPr>
            </a:pPr>
            <a:r>
              <a:t>Environment Setup</a:t>
            </a:r>
          </a:p>
          <a:p>
            <a:r>
              <a:t>TensorFlow 2 Quickstart</a:t>
            </a:r>
          </a:p>
          <a:p>
            <a:pPr marL="833437" lvl="1" indent="-388937">
              <a:spcBef>
                <a:spcPts val="2400"/>
              </a:spcBef>
              <a:defRPr sz="2400">
                <a:solidFill>
                  <a:srgbClr val="929292"/>
                </a:solidFill>
              </a:defRPr>
            </a:pPr>
            <a:r>
              <a:t>Dataset Preparation</a:t>
            </a:r>
          </a:p>
          <a:p>
            <a:pPr marL="833437" lvl="1" indent="-388937">
              <a:spcBef>
                <a:spcPts val="2400"/>
              </a:spcBef>
              <a:defRPr sz="2400">
                <a:solidFill>
                  <a:srgbClr val="929292"/>
                </a:solidFill>
              </a:defRPr>
            </a:pPr>
            <a:r>
              <a:t>Building Model via Sequential API, Functional API, and Model Subclassing</a:t>
            </a:r>
          </a:p>
          <a:p>
            <a:pPr marL="833437" lvl="1" indent="-388937">
              <a:spcBef>
                <a:spcPts val="2400"/>
              </a:spcBef>
              <a:defRPr sz="2400">
                <a:solidFill>
                  <a:srgbClr val="929292"/>
                </a:solidFill>
              </a:defRPr>
            </a:pPr>
            <a:r>
              <a:t>Better performance with tf.function</a:t>
            </a:r>
          </a:p>
          <a:p>
            <a:pPr marL="833437" lvl="1" indent="-388937">
              <a:spcBef>
                <a:spcPts val="2400"/>
              </a:spcBef>
              <a:defRPr sz="2400">
                <a:solidFill>
                  <a:srgbClr val="929292"/>
                </a:solidFill>
              </a:defRPr>
            </a:pPr>
            <a:r>
              <a:t>Customize gradient flow by tf.custom_gradient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ensorFlow 2 Quickstart"/>
          <p:cNvSpPr txBox="1">
            <a:spLocks noGrp="1"/>
          </p:cNvSpPr>
          <p:nvPr>
            <p:ph type="title"/>
          </p:nvPr>
        </p:nvSpPr>
        <p:spPr>
          <a:xfrm>
            <a:off x="952500" y="254000"/>
            <a:ext cx="11099800" cy="1134567"/>
          </a:xfrm>
          <a:prstGeom prst="rect">
            <a:avLst/>
          </a:prstGeom>
        </p:spPr>
        <p:txBody>
          <a:bodyPr/>
          <a:lstStyle>
            <a:lvl1pPr>
              <a:defRPr sz="5000"/>
            </a:lvl1pPr>
          </a:lstStyle>
          <a:p>
            <a:r>
              <a:t>TensorFlow 2 Quickstart</a:t>
            </a:r>
          </a:p>
        </p:txBody>
      </p:sp>
      <p:sp>
        <p:nvSpPr>
          <p:cNvPr id="308" name="Later on you will learn how to build a simple deep neural network to classify hand-written digit numbers…"/>
          <p:cNvSpPr txBox="1">
            <a:spLocks noGrp="1"/>
          </p:cNvSpPr>
          <p:nvPr>
            <p:ph type="body" idx="1"/>
          </p:nvPr>
        </p:nvSpPr>
        <p:spPr>
          <a:xfrm>
            <a:off x="952500" y="1606401"/>
            <a:ext cx="11099800" cy="7270899"/>
          </a:xfrm>
          <a:prstGeom prst="rect">
            <a:avLst/>
          </a:prstGeom>
        </p:spPr>
        <p:txBody>
          <a:bodyPr anchor="t"/>
          <a:lstStyle/>
          <a:p>
            <a:r>
              <a:t>Later on you will learn how to build a simple deep neural network to classify hand-written digit numbers</a:t>
            </a:r>
          </a:p>
          <a:p>
            <a:r>
              <a:t>This time with TensorFlow!</a:t>
            </a:r>
          </a:p>
        </p:txBody>
      </p:sp>
      <p:grpSp>
        <p:nvGrpSpPr>
          <p:cNvPr id="324" name="群組"/>
          <p:cNvGrpSpPr/>
          <p:nvPr/>
        </p:nvGrpSpPr>
        <p:grpSpPr>
          <a:xfrm>
            <a:off x="402805" y="5131136"/>
            <a:ext cx="12199191" cy="3115367"/>
            <a:chOff x="0" y="0"/>
            <a:chExt cx="12199190" cy="3115365"/>
          </a:xfrm>
        </p:grpSpPr>
        <p:sp>
          <p:nvSpPr>
            <p:cNvPr id="309" name="線條"/>
            <p:cNvSpPr/>
            <p:nvPr/>
          </p:nvSpPr>
          <p:spPr>
            <a:xfrm flipV="1">
              <a:off x="3835961" y="1557683"/>
              <a:ext cx="528357"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10" name="線條"/>
            <p:cNvSpPr/>
            <p:nvPr/>
          </p:nvSpPr>
          <p:spPr>
            <a:xfrm flipV="1">
              <a:off x="5836599" y="1557683"/>
              <a:ext cx="528358"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nvGrpSpPr>
            <p:cNvPr id="313" name="群組"/>
            <p:cNvGrpSpPr/>
            <p:nvPr/>
          </p:nvGrpSpPr>
          <p:grpSpPr>
            <a:xfrm>
              <a:off x="2640473" y="0"/>
              <a:ext cx="918694" cy="3115366"/>
              <a:chOff x="0" y="0"/>
              <a:chExt cx="918692" cy="3115365"/>
            </a:xfrm>
          </p:grpSpPr>
          <p:sp>
            <p:nvSpPr>
              <p:cNvPr id="311" name="圓角矩形"/>
              <p:cNvSpPr/>
              <p:nvPr/>
            </p:nvSpPr>
            <p:spPr>
              <a:xfrm>
                <a:off x="0" y="0"/>
                <a:ext cx="918693" cy="3115366"/>
              </a:xfrm>
              <a:prstGeom prst="roundRect">
                <a:avLst>
                  <a:gd name="adj" fmla="val 20736"/>
                </a:avLst>
              </a:prstGeom>
              <a:solidFill>
                <a:schemeClr val="accent5">
                  <a:hueOff val="-152896"/>
                  <a:lumOff val="12368"/>
                  <a:alpha val="50000"/>
                </a:schemeClr>
              </a:solidFill>
              <a:ln w="50800" cap="flat">
                <a:solidFill>
                  <a:schemeClr val="accent5">
                    <a:lumOff val="-29866"/>
                    <a:alpha val="50000"/>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12" name="Input Layer (Flatten)"/>
              <p:cNvSpPr txBox="1"/>
              <p:nvPr/>
            </p:nvSpPr>
            <p:spPr>
              <a:xfrm rot="5400000">
                <a:off x="-949897" y="1327000"/>
                <a:ext cx="2818487"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vl1pPr>
              </a:lstStyle>
              <a:p>
                <a:r>
                  <a:t>Input Layer (Flatten)</a:t>
                </a:r>
              </a:p>
            </p:txBody>
          </p:sp>
        </p:grpSp>
        <p:grpSp>
          <p:nvGrpSpPr>
            <p:cNvPr id="316" name="群組"/>
            <p:cNvGrpSpPr/>
            <p:nvPr/>
          </p:nvGrpSpPr>
          <p:grpSpPr>
            <a:xfrm>
              <a:off x="4641112" y="0"/>
              <a:ext cx="918694" cy="3115366"/>
              <a:chOff x="0" y="0"/>
              <a:chExt cx="918692" cy="3115365"/>
            </a:xfrm>
          </p:grpSpPr>
          <p:sp>
            <p:nvSpPr>
              <p:cNvPr id="314" name="圓角矩形"/>
              <p:cNvSpPr/>
              <p:nvPr/>
            </p:nvSpPr>
            <p:spPr>
              <a:xfrm>
                <a:off x="0" y="0"/>
                <a:ext cx="918693" cy="3115366"/>
              </a:xfrm>
              <a:prstGeom prst="roundRect">
                <a:avLst>
                  <a:gd name="adj" fmla="val 20736"/>
                </a:avLst>
              </a:prstGeom>
              <a:solidFill>
                <a:schemeClr val="accent5">
                  <a:hueOff val="-152896"/>
                  <a:lumOff val="12368"/>
                  <a:alpha val="50000"/>
                </a:schemeClr>
              </a:solidFill>
              <a:ln w="50800" cap="flat">
                <a:solidFill>
                  <a:schemeClr val="accent5">
                    <a:lumOff val="-29866"/>
                    <a:alpha val="50000"/>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15" name="Hidden Layer, 784x64"/>
              <p:cNvSpPr txBox="1"/>
              <p:nvPr/>
            </p:nvSpPr>
            <p:spPr>
              <a:xfrm rot="5400000">
                <a:off x="-1080047" y="1326999"/>
                <a:ext cx="3078786"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vl1pPr>
              </a:lstStyle>
              <a:p>
                <a:r>
                  <a:t>Hidden Layer, 784x64</a:t>
                </a:r>
              </a:p>
            </p:txBody>
          </p:sp>
        </p:grpSp>
        <p:grpSp>
          <p:nvGrpSpPr>
            <p:cNvPr id="319" name="群組"/>
            <p:cNvGrpSpPr/>
            <p:nvPr/>
          </p:nvGrpSpPr>
          <p:grpSpPr>
            <a:xfrm>
              <a:off x="6641751" y="0"/>
              <a:ext cx="918694" cy="3115366"/>
              <a:chOff x="0" y="0"/>
              <a:chExt cx="918692" cy="3115365"/>
            </a:xfrm>
          </p:grpSpPr>
          <p:sp>
            <p:nvSpPr>
              <p:cNvPr id="317" name="圓角矩形"/>
              <p:cNvSpPr/>
              <p:nvPr/>
            </p:nvSpPr>
            <p:spPr>
              <a:xfrm>
                <a:off x="0" y="0"/>
                <a:ext cx="918693" cy="3115366"/>
              </a:xfrm>
              <a:prstGeom prst="roundRect">
                <a:avLst>
                  <a:gd name="adj" fmla="val 20736"/>
                </a:avLst>
              </a:prstGeom>
              <a:solidFill>
                <a:schemeClr val="accent5">
                  <a:hueOff val="-152896"/>
                  <a:lumOff val="12368"/>
                  <a:alpha val="50000"/>
                </a:schemeClr>
              </a:solidFill>
              <a:ln w="50800" cap="flat">
                <a:solidFill>
                  <a:schemeClr val="accent5">
                    <a:lumOff val="-29866"/>
                    <a:alpha val="50000"/>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18" name="Output Layer, 64x10"/>
              <p:cNvSpPr txBox="1"/>
              <p:nvPr/>
            </p:nvSpPr>
            <p:spPr>
              <a:xfrm rot="5400000">
                <a:off x="-975805" y="1326999"/>
                <a:ext cx="2870303"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vl1pPr>
              </a:lstStyle>
              <a:p>
                <a:r>
                  <a:t>Output Layer, 64x10</a:t>
                </a:r>
              </a:p>
            </p:txBody>
          </p:sp>
        </p:grpSp>
        <p:sp>
          <p:nvSpPr>
            <p:cNvPr id="320" name="線條"/>
            <p:cNvSpPr/>
            <p:nvPr/>
          </p:nvSpPr>
          <p:spPr>
            <a:xfrm flipV="1">
              <a:off x="1835322" y="1557683"/>
              <a:ext cx="528358"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21" name="線條"/>
            <p:cNvSpPr/>
            <p:nvPr/>
          </p:nvSpPr>
          <p:spPr>
            <a:xfrm flipV="1">
              <a:off x="7837238" y="1557683"/>
              <a:ext cx="528358"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pic>
          <p:nvPicPr>
            <p:cNvPr id="322" name="影像" descr="影像"/>
            <p:cNvPicPr>
              <a:picLocks noChangeAspect="1"/>
            </p:cNvPicPr>
            <p:nvPr/>
          </p:nvPicPr>
          <p:blipFill>
            <a:blip r:embed="rId2">
              <a:extLst/>
            </a:blip>
            <a:srcRect r="79308" b="53392"/>
            <a:stretch>
              <a:fillRect/>
            </a:stretch>
          </p:blipFill>
          <p:spPr>
            <a:xfrm>
              <a:off x="0" y="772862"/>
              <a:ext cx="1584112" cy="1569510"/>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323" name="文字"/>
                <p:cNvSpPr txBox="1"/>
                <p:nvPr/>
              </p:nvSpPr>
              <p:spPr>
                <a:xfrm>
                  <a:off x="8616990" y="1287447"/>
                  <a:ext cx="3582201" cy="540473"/>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14:m>
                    <m:oMathPara xmlns:m="http://schemas.openxmlformats.org/officeDocument/2006/math">
                      <m:oMathParaPr>
                        <m:jc m:val="center"/>
                      </m:oMathParaPr>
                      <m:oMath xmlns:m="http://schemas.openxmlformats.org/officeDocument/2006/math">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1</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oMath>
                    </m:oMathPara>
                  </a14:m>
                  <a:endParaRPr/>
                </a:p>
              </p:txBody>
            </p:sp>
          </mc:Choice>
          <mc:Fallback xmlns="">
            <p:sp>
              <p:nvSpPr>
                <p:cNvPr id="323" name="文字"/>
                <p:cNvSpPr txBox="1">
                  <a:spLocks noRot="1" noChangeAspect="1" noMove="1" noResize="1" noEditPoints="1" noAdjustHandles="1" noChangeArrowheads="1" noChangeShapeType="1" noTextEdit="1"/>
                </p:cNvSpPr>
                <p:nvPr/>
              </p:nvSpPr>
              <p:spPr>
                <a:xfrm>
                  <a:off x="8616990" y="1287447"/>
                  <a:ext cx="3582201" cy="540473"/>
                </a:xfrm>
                <a:prstGeom prst="rect">
                  <a:avLst/>
                </a:prstGeom>
                <a:blipFill>
                  <a:blip r:embed="rId3"/>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TW" altLang="en-US">
                      <a:noFill/>
                    </a:rPr>
                    <a:t> </a:t>
                  </a:r>
                </a:p>
              </p:txBody>
            </p:sp>
          </mc:Fallback>
        </mc:AlternateContent>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24"/>
                                        </p:tgtEl>
                                        <p:attrNameLst>
                                          <p:attrName>style.visibility</p:attrName>
                                        </p:attrNameLst>
                                      </p:cBhvr>
                                      <p:to>
                                        <p:strVal val="visible"/>
                                      </p:to>
                                    </p:set>
                                    <p:animEffect transition="in" filter="fade">
                                      <p:cBhvr>
                                        <p:cTn id="7" dur="500"/>
                                        <p:tgtEl>
                                          <p:spTgt spid="3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308">
                                            <p:txEl>
                                              <p:pRg st="1" end="1"/>
                                            </p:txEl>
                                          </p:spTgt>
                                        </p:tgtEl>
                                        <p:attrNameLst>
                                          <p:attrName>style.visibility</p:attrName>
                                        </p:attrNameLst>
                                      </p:cBhvr>
                                      <p:to>
                                        <p:strVal val="visible"/>
                                      </p:to>
                                    </p:set>
                                    <p:animEffect transition="in" filter="fade">
                                      <p:cBhvr>
                                        <p:cTn id="12" dur="500"/>
                                        <p:tgtEl>
                                          <p:spTgt spid="3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2" build="p" bldLvl="5" animBg="1" advAuto="0"/>
      <p:bldP spid="324"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Neural Networks from Scratch"/>
          <p:cNvSpPr txBox="1">
            <a:spLocks noGrp="1"/>
          </p:cNvSpPr>
          <p:nvPr>
            <p:ph type="title"/>
          </p:nvPr>
        </p:nvSpPr>
        <p:spPr>
          <a:xfrm>
            <a:off x="952500" y="254000"/>
            <a:ext cx="11099800" cy="1134567"/>
          </a:xfrm>
          <a:prstGeom prst="rect">
            <a:avLst/>
          </a:prstGeom>
        </p:spPr>
        <p:txBody>
          <a:bodyPr/>
          <a:lstStyle>
            <a:lvl1pPr>
              <a:defRPr sz="5000"/>
            </a:lvl1pPr>
          </a:lstStyle>
          <a:p>
            <a:r>
              <a:t>Neural Networks from Scratch</a:t>
            </a:r>
          </a:p>
        </p:txBody>
      </p:sp>
      <p:sp>
        <p:nvSpPr>
          <p:cNvPr id="129" name="In this lab, you will learn the fundamentals of how you can build neural networks without the help of the deep learning frameworks, and instead by using NumPy"/>
          <p:cNvSpPr txBox="1">
            <a:spLocks noGrp="1"/>
          </p:cNvSpPr>
          <p:nvPr>
            <p:ph type="body" idx="1"/>
          </p:nvPr>
        </p:nvSpPr>
        <p:spPr>
          <a:xfrm>
            <a:off x="952500" y="1606401"/>
            <a:ext cx="11099800" cy="7270899"/>
          </a:xfrm>
          <a:prstGeom prst="rect">
            <a:avLst/>
          </a:prstGeom>
        </p:spPr>
        <p:txBody>
          <a:bodyPr anchor="t"/>
          <a:lstStyle/>
          <a:p>
            <a:r>
              <a:t>In this lab, you will learn the fundamentals of how you can build neural networks </a:t>
            </a:r>
            <a:r>
              <a:rPr b="1">
                <a:solidFill>
                  <a:schemeClr val="accent5">
                    <a:hueOff val="-82419"/>
                    <a:satOff val="-9513"/>
                    <a:lumOff val="-16343"/>
                  </a:schemeClr>
                </a:solidFill>
              </a:rPr>
              <a:t>without the help of the deep learning frameworks</a:t>
            </a:r>
            <a:r>
              <a:t>, and instead by using NumPy</a:t>
            </a:r>
          </a:p>
        </p:txBody>
      </p:sp>
      <p:pic>
        <p:nvPicPr>
          <p:cNvPr id="130" name="影像" descr="影像"/>
          <p:cNvPicPr>
            <a:picLocks noChangeAspect="1"/>
          </p:cNvPicPr>
          <p:nvPr/>
        </p:nvPicPr>
        <p:blipFill>
          <a:blip r:embed="rId2">
            <a:extLst/>
          </a:blip>
          <a:stretch>
            <a:fillRect/>
          </a:stretch>
        </p:blipFill>
        <p:spPr>
          <a:xfrm>
            <a:off x="1675379" y="3599705"/>
            <a:ext cx="9654042" cy="543196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Limit GPU Memory Growth"/>
          <p:cNvSpPr txBox="1">
            <a:spLocks noGrp="1"/>
          </p:cNvSpPr>
          <p:nvPr>
            <p:ph type="title"/>
          </p:nvPr>
        </p:nvSpPr>
        <p:spPr>
          <a:xfrm>
            <a:off x="952500" y="254000"/>
            <a:ext cx="11099800" cy="1134567"/>
          </a:xfrm>
          <a:prstGeom prst="rect">
            <a:avLst/>
          </a:prstGeom>
        </p:spPr>
        <p:txBody>
          <a:bodyPr/>
          <a:lstStyle>
            <a:lvl1pPr>
              <a:defRPr sz="5000"/>
            </a:lvl1pPr>
          </a:lstStyle>
          <a:p>
            <a:r>
              <a:t>Limit GPU Memory Growth</a:t>
            </a:r>
          </a:p>
        </p:txBody>
      </p:sp>
      <p:sp>
        <p:nvSpPr>
          <p:cNvPr id="327" name="By default, TensorFlow maps nearly all of the GPU memory of all GPUs visible to the process…"/>
          <p:cNvSpPr txBox="1">
            <a:spLocks noGrp="1"/>
          </p:cNvSpPr>
          <p:nvPr>
            <p:ph type="body" idx="1"/>
          </p:nvPr>
        </p:nvSpPr>
        <p:spPr>
          <a:xfrm>
            <a:off x="952500" y="1606401"/>
            <a:ext cx="11099800" cy="7270899"/>
          </a:xfrm>
          <a:prstGeom prst="rect">
            <a:avLst/>
          </a:prstGeom>
        </p:spPr>
        <p:txBody>
          <a:bodyPr anchor="t"/>
          <a:lstStyle/>
          <a:p>
            <a:r>
              <a:t>By default, TensorFlow maps nearly </a:t>
            </a:r>
            <a:r>
              <a:rPr b="1">
                <a:solidFill>
                  <a:schemeClr val="accent5">
                    <a:hueOff val="-82419"/>
                    <a:satOff val="-9513"/>
                    <a:lumOff val="-16343"/>
                  </a:schemeClr>
                </a:solidFill>
              </a:rPr>
              <a:t>all of the GPU memory of all GPUs</a:t>
            </a:r>
            <a:r>
              <a:t> visible to the process </a:t>
            </a:r>
          </a:p>
          <a:p>
            <a:pPr marL="833437" lvl="1" indent="-388937">
              <a:spcBef>
                <a:spcPts val="2400"/>
              </a:spcBef>
              <a:defRPr sz="2400"/>
            </a:pPr>
            <a:r>
              <a:t>This is done to more efficiently use the relatively precious GPU memory resources on the devices by reducing memory fragmentation</a:t>
            </a:r>
          </a:p>
          <a:p>
            <a:r>
              <a:t>To limit a specific set of GPUs and to allocate a subset of the available memory, you can execute</a:t>
            </a:r>
          </a:p>
        </p:txBody>
      </p:sp>
      <p:pic>
        <p:nvPicPr>
          <p:cNvPr id="328" name="Screen Shot 2020-10-20 at 22.01.37.png" descr="Screen Shot 2020-10-20 at 22.01.37.png"/>
          <p:cNvPicPr>
            <a:picLocks noChangeAspect="1"/>
          </p:cNvPicPr>
          <p:nvPr/>
        </p:nvPicPr>
        <p:blipFill>
          <a:blip r:embed="rId2">
            <a:extLst/>
          </a:blip>
          <a:stretch>
            <a:fillRect/>
          </a:stretch>
        </p:blipFill>
        <p:spPr>
          <a:xfrm>
            <a:off x="1306298" y="5284120"/>
            <a:ext cx="10392204" cy="4388150"/>
          </a:xfrm>
          <a:prstGeom prst="rect">
            <a:avLst/>
          </a:prstGeom>
          <a:ln w="12700">
            <a:miter lim="400000"/>
          </a:ln>
        </p:spPr>
      </p:pic>
      <p:grpSp>
        <p:nvGrpSpPr>
          <p:cNvPr id="331" name="群組"/>
          <p:cNvGrpSpPr/>
          <p:nvPr/>
        </p:nvGrpSpPr>
        <p:grpSpPr>
          <a:xfrm>
            <a:off x="2540074" y="5826766"/>
            <a:ext cx="9976980" cy="1150753"/>
            <a:chOff x="0" y="0"/>
            <a:chExt cx="9976979" cy="1150752"/>
          </a:xfrm>
        </p:grpSpPr>
        <p:sp>
          <p:nvSpPr>
            <p:cNvPr id="329" name="矩形"/>
            <p:cNvSpPr/>
            <p:nvPr/>
          </p:nvSpPr>
          <p:spPr>
            <a:xfrm>
              <a:off x="0" y="461602"/>
              <a:ext cx="7924652" cy="689151"/>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30" name="Restrict GPU to use"/>
            <p:cNvSpPr txBox="1"/>
            <p:nvPr/>
          </p:nvSpPr>
          <p:spPr>
            <a:xfrm>
              <a:off x="7153312" y="0"/>
              <a:ext cx="2823668"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5">
                      <a:hueOff val="-82419"/>
                      <a:satOff val="-9513"/>
                      <a:lumOff val="-16343"/>
                    </a:schemeClr>
                  </a:solidFill>
                </a:defRPr>
              </a:lvl1pPr>
            </a:lstStyle>
            <a:p>
              <a:r>
                <a:t>Restrict GPU to use</a:t>
              </a:r>
            </a:p>
          </p:txBody>
        </p:sp>
      </p:grpSp>
      <p:grpSp>
        <p:nvGrpSpPr>
          <p:cNvPr id="334" name="群組"/>
          <p:cNvGrpSpPr/>
          <p:nvPr/>
        </p:nvGrpSpPr>
        <p:grpSpPr>
          <a:xfrm>
            <a:off x="2540073" y="7159020"/>
            <a:ext cx="10310685" cy="894013"/>
            <a:chOff x="0" y="0"/>
            <a:chExt cx="10310683" cy="894011"/>
          </a:xfrm>
        </p:grpSpPr>
        <p:sp>
          <p:nvSpPr>
            <p:cNvPr id="332" name="矩形"/>
            <p:cNvSpPr/>
            <p:nvPr/>
          </p:nvSpPr>
          <p:spPr>
            <a:xfrm>
              <a:off x="0" y="0"/>
              <a:ext cx="7924652" cy="894012"/>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33" name="Allocate subset…"/>
            <p:cNvSpPr txBox="1"/>
            <p:nvPr/>
          </p:nvSpPr>
          <p:spPr>
            <a:xfrm>
              <a:off x="8017368" y="32173"/>
              <a:ext cx="2293316" cy="8296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b="0">
                  <a:solidFill>
                    <a:schemeClr val="accent1">
                      <a:lumOff val="-13575"/>
                    </a:schemeClr>
                  </a:solidFill>
                </a:defRPr>
              </a:pPr>
              <a:r>
                <a:t>Allocate subset </a:t>
              </a:r>
            </a:p>
            <a:p>
              <a:pPr>
                <a:defRPr b="0">
                  <a:solidFill>
                    <a:schemeClr val="accent1">
                      <a:lumOff val="-13575"/>
                    </a:schemeClr>
                  </a:solidFill>
                </a:defRPr>
              </a:pPr>
              <a:r>
                <a:t>of memory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27">
                                            <p:txEl>
                                              <p:pRg st="2" end="2"/>
                                            </p:txEl>
                                          </p:spTgt>
                                        </p:tgtEl>
                                        <p:attrNameLst>
                                          <p:attrName>style.visibility</p:attrName>
                                        </p:attrNameLst>
                                      </p:cBhvr>
                                      <p:to>
                                        <p:strVal val="visible"/>
                                      </p:to>
                                    </p:set>
                                    <p:animEffect transition="in" filter="fade">
                                      <p:cBhvr>
                                        <p:cTn id="7" dur="500"/>
                                        <p:tgtEl>
                                          <p:spTgt spid="32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328"/>
                                        </p:tgtEl>
                                        <p:attrNameLst>
                                          <p:attrName>style.visibility</p:attrName>
                                        </p:attrNameLst>
                                      </p:cBhvr>
                                      <p:to>
                                        <p:strVal val="visible"/>
                                      </p:to>
                                    </p:set>
                                    <p:animEffect transition="in" filter="fade">
                                      <p:cBhvr>
                                        <p:cTn id="12" dur="500"/>
                                        <p:tgtEl>
                                          <p:spTgt spid="3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331"/>
                                        </p:tgtEl>
                                        <p:attrNameLst>
                                          <p:attrName>style.visibility</p:attrName>
                                        </p:attrNameLst>
                                      </p:cBhvr>
                                      <p:to>
                                        <p:strVal val="visible"/>
                                      </p:to>
                                    </p:set>
                                    <p:animEffect transition="in" filter="fade">
                                      <p:cBhvr>
                                        <p:cTn id="17" dur="500"/>
                                        <p:tgtEl>
                                          <p:spTgt spid="3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4" nodeType="clickEffect">
                                  <p:stCondLst>
                                    <p:cond delay="0"/>
                                  </p:stCondLst>
                                  <p:iterate>
                                    <p:tmAbs val="0"/>
                                  </p:iterate>
                                  <p:childTnLst>
                                    <p:set>
                                      <p:cBhvr>
                                        <p:cTn id="21" fill="hold"/>
                                        <p:tgtEl>
                                          <p:spTgt spid="334"/>
                                        </p:tgtEl>
                                        <p:attrNameLst>
                                          <p:attrName>style.visibility</p:attrName>
                                        </p:attrNameLst>
                                      </p:cBhvr>
                                      <p:to>
                                        <p:strVal val="visible"/>
                                      </p:to>
                                    </p:set>
                                    <p:animEffect transition="in" filter="fad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1" build="p" bldLvl="5" animBg="1" advAuto="0"/>
      <p:bldP spid="328" grpId="2" animBg="1" advAuto="0"/>
      <p:bldP spid="331" grpId="3" animBg="1" advAuto="0"/>
      <p:bldP spid="334" grpId="4"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Outline"/>
          <p:cNvSpPr txBox="1">
            <a:spLocks noGrp="1"/>
          </p:cNvSpPr>
          <p:nvPr>
            <p:ph type="title"/>
          </p:nvPr>
        </p:nvSpPr>
        <p:spPr>
          <a:xfrm>
            <a:off x="952500" y="254000"/>
            <a:ext cx="11099800" cy="1134567"/>
          </a:xfrm>
          <a:prstGeom prst="rect">
            <a:avLst/>
          </a:prstGeom>
        </p:spPr>
        <p:txBody>
          <a:bodyPr/>
          <a:lstStyle>
            <a:lvl1pPr>
              <a:defRPr sz="5000"/>
            </a:lvl1pPr>
          </a:lstStyle>
          <a:p>
            <a:r>
              <a:t>Outline</a:t>
            </a:r>
          </a:p>
        </p:txBody>
      </p:sp>
      <p:sp>
        <p:nvSpPr>
          <p:cNvPr id="337" name="Neural Networks from Scratch…"/>
          <p:cNvSpPr txBox="1">
            <a:spLocks noGrp="1"/>
          </p:cNvSpPr>
          <p:nvPr>
            <p:ph type="body" idx="1"/>
          </p:nvPr>
        </p:nvSpPr>
        <p:spPr>
          <a:xfrm>
            <a:off x="952500" y="1606401"/>
            <a:ext cx="11099800" cy="7731919"/>
          </a:xfrm>
          <a:prstGeom prst="rect">
            <a:avLst/>
          </a:prstGeom>
        </p:spPr>
        <p:txBody>
          <a:bodyPr anchor="t"/>
          <a:lstStyle/>
          <a:p>
            <a:pPr>
              <a:defRPr>
                <a:solidFill>
                  <a:srgbClr val="929292"/>
                </a:solidFill>
              </a:defRPr>
            </a:pPr>
            <a:r>
              <a:t>Neural Networks from Scratch</a:t>
            </a:r>
          </a:p>
          <a:p>
            <a:pPr>
              <a:defRPr>
                <a:solidFill>
                  <a:srgbClr val="929292"/>
                </a:solidFill>
              </a:defRPr>
            </a:pPr>
            <a:r>
              <a:t>Why TensorFlow?</a:t>
            </a:r>
          </a:p>
          <a:p>
            <a:pPr>
              <a:defRPr>
                <a:solidFill>
                  <a:srgbClr val="929292"/>
                </a:solidFill>
              </a:defRPr>
            </a:pPr>
            <a:r>
              <a:t>Environment Setup</a:t>
            </a:r>
          </a:p>
          <a:p>
            <a:r>
              <a:t>TensorFlow 2 Quickstart</a:t>
            </a:r>
          </a:p>
          <a:p>
            <a:pPr marL="833437" lvl="1" indent="-388937">
              <a:spcBef>
                <a:spcPts val="2400"/>
              </a:spcBef>
              <a:defRPr sz="2400"/>
            </a:pPr>
            <a:r>
              <a:t>Dataset Preparation</a:t>
            </a:r>
          </a:p>
          <a:p>
            <a:pPr marL="833437" lvl="1" indent="-388937">
              <a:spcBef>
                <a:spcPts val="2400"/>
              </a:spcBef>
              <a:defRPr sz="2400">
                <a:solidFill>
                  <a:srgbClr val="929292"/>
                </a:solidFill>
              </a:defRPr>
            </a:pPr>
            <a:r>
              <a:t>Building Model via Sequential API, Functional API, and Model Subclassing</a:t>
            </a:r>
          </a:p>
          <a:p>
            <a:pPr marL="833437" lvl="1" indent="-388937">
              <a:spcBef>
                <a:spcPts val="2400"/>
              </a:spcBef>
              <a:defRPr sz="2400">
                <a:solidFill>
                  <a:srgbClr val="929292"/>
                </a:solidFill>
              </a:defRPr>
            </a:pPr>
            <a:r>
              <a:t>Better performance with tf.function</a:t>
            </a:r>
          </a:p>
          <a:p>
            <a:pPr marL="833437" lvl="1" indent="-388937">
              <a:spcBef>
                <a:spcPts val="2400"/>
              </a:spcBef>
              <a:defRPr sz="2400">
                <a:solidFill>
                  <a:srgbClr val="929292"/>
                </a:solidFill>
              </a:defRPr>
            </a:pPr>
            <a:r>
              <a:t>Customize gradient flow by tf.custom_gradient</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Dataset Preparation"/>
          <p:cNvSpPr txBox="1">
            <a:spLocks noGrp="1"/>
          </p:cNvSpPr>
          <p:nvPr>
            <p:ph type="title"/>
          </p:nvPr>
        </p:nvSpPr>
        <p:spPr>
          <a:xfrm>
            <a:off x="952500" y="254000"/>
            <a:ext cx="11099800" cy="1134567"/>
          </a:xfrm>
          <a:prstGeom prst="rect">
            <a:avLst/>
          </a:prstGeom>
        </p:spPr>
        <p:txBody>
          <a:bodyPr/>
          <a:lstStyle>
            <a:lvl1pPr>
              <a:defRPr sz="5000"/>
            </a:lvl1pPr>
          </a:lstStyle>
          <a:p>
            <a:r>
              <a:t>Dataset Preparation</a:t>
            </a:r>
          </a:p>
        </p:txBody>
      </p:sp>
      <p:sp>
        <p:nvSpPr>
          <p:cNvPr id="340" name="Currently, tf.keras.dataset supports 7 datasets. Including:…"/>
          <p:cNvSpPr txBox="1">
            <a:spLocks noGrp="1"/>
          </p:cNvSpPr>
          <p:nvPr>
            <p:ph type="body" idx="1"/>
          </p:nvPr>
        </p:nvSpPr>
        <p:spPr>
          <a:xfrm>
            <a:off x="952500" y="1606401"/>
            <a:ext cx="11099800" cy="7270899"/>
          </a:xfrm>
          <a:prstGeom prst="rect">
            <a:avLst/>
          </a:prstGeom>
        </p:spPr>
        <p:txBody>
          <a:bodyPr anchor="t"/>
          <a:lstStyle/>
          <a:p>
            <a:r>
              <a:t>Currently, </a:t>
            </a:r>
            <a:r>
              <a:rPr u="sng">
                <a:latin typeface="Courier"/>
                <a:ea typeface="Courier"/>
                <a:cs typeface="Courier"/>
                <a:sym typeface="Courier"/>
                <a:hlinkClick r:id="rId2"/>
              </a:rPr>
              <a:t>tf.keras.dataset</a:t>
            </a:r>
            <a:r>
              <a:t> supports 7 datasets. Including:</a:t>
            </a:r>
          </a:p>
          <a:p>
            <a:pPr marL="833437" lvl="1" indent="-388937">
              <a:spcBef>
                <a:spcPts val="2400"/>
              </a:spcBef>
              <a:defRPr sz="2400"/>
            </a:pPr>
            <a:r>
              <a:rPr>
                <a:latin typeface="Courier"/>
                <a:ea typeface="Courier"/>
                <a:cs typeface="Courier"/>
                <a:sym typeface="Courier"/>
              </a:rPr>
              <a:t>mnist</a:t>
            </a:r>
            <a:r>
              <a:t> module: MNIST handwritten digits dataset.</a:t>
            </a:r>
          </a:p>
          <a:p>
            <a:pPr marL="833437" lvl="1" indent="-388937">
              <a:spcBef>
                <a:spcPts val="2400"/>
              </a:spcBef>
              <a:defRPr sz="2400"/>
            </a:pPr>
            <a:r>
              <a:rPr>
                <a:latin typeface="Courier"/>
                <a:ea typeface="Courier"/>
                <a:cs typeface="Courier"/>
                <a:sym typeface="Courier"/>
              </a:rPr>
              <a:t>cifar10</a:t>
            </a:r>
            <a:r>
              <a:t> module: CIFAR10 small images classification dataset.</a:t>
            </a:r>
          </a:p>
          <a:p>
            <a:pPr marL="833437" lvl="1" indent="-388937">
              <a:spcBef>
                <a:spcPts val="2400"/>
              </a:spcBef>
              <a:defRPr sz="2400"/>
            </a:pPr>
            <a:r>
              <a:rPr>
                <a:latin typeface="Courier"/>
                <a:ea typeface="Courier"/>
                <a:cs typeface="Courier"/>
                <a:sym typeface="Courier"/>
              </a:rPr>
              <a:t>cifar100</a:t>
            </a:r>
            <a:r>
              <a:t> module: CIFAR100 small images classification dataset.</a:t>
            </a:r>
          </a:p>
          <a:p>
            <a:pPr marL="833437" lvl="1" indent="-388937">
              <a:spcBef>
                <a:spcPts val="2400"/>
              </a:spcBef>
              <a:defRPr sz="2400"/>
            </a:pPr>
            <a:r>
              <a:rPr>
                <a:latin typeface="Courier"/>
                <a:ea typeface="Courier"/>
                <a:cs typeface="Courier"/>
                <a:sym typeface="Courier"/>
              </a:rPr>
              <a:t>fashion_mnist</a:t>
            </a:r>
            <a:r>
              <a:t> module: Fashion-MNIST dataset.</a:t>
            </a:r>
          </a:p>
          <a:p>
            <a:pPr marL="833437" lvl="1" indent="-388937">
              <a:spcBef>
                <a:spcPts val="2400"/>
              </a:spcBef>
              <a:defRPr sz="2400"/>
            </a:pPr>
            <a:r>
              <a:rPr>
                <a:latin typeface="Courier"/>
                <a:ea typeface="Courier"/>
                <a:cs typeface="Courier"/>
                <a:sym typeface="Courier"/>
              </a:rPr>
              <a:t>imdb</a:t>
            </a:r>
            <a:r>
              <a:t> module: IMDB sentiment classification dataset.</a:t>
            </a:r>
          </a:p>
          <a:p>
            <a:pPr marL="833437" lvl="1" indent="-388937">
              <a:spcBef>
                <a:spcPts val="2400"/>
              </a:spcBef>
              <a:defRPr sz="2400"/>
            </a:pPr>
            <a:r>
              <a:rPr>
                <a:latin typeface="Courier"/>
                <a:ea typeface="Courier"/>
                <a:cs typeface="Courier"/>
                <a:sym typeface="Courier"/>
              </a:rPr>
              <a:t>boston_housing</a:t>
            </a:r>
            <a:r>
              <a:t> module: Boston housing price regression dataset.</a:t>
            </a:r>
          </a:p>
          <a:p>
            <a:pPr marL="833437" lvl="1" indent="-388937">
              <a:spcBef>
                <a:spcPts val="2400"/>
              </a:spcBef>
              <a:defRPr sz="2400"/>
            </a:pPr>
            <a:r>
              <a:rPr>
                <a:latin typeface="Courier"/>
                <a:ea typeface="Courier"/>
                <a:cs typeface="Courier"/>
                <a:sym typeface="Courier"/>
              </a:rPr>
              <a:t>reuters</a:t>
            </a:r>
            <a:r>
              <a:t> module: Reuters topic classification dataset.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Outline"/>
          <p:cNvSpPr txBox="1">
            <a:spLocks noGrp="1"/>
          </p:cNvSpPr>
          <p:nvPr>
            <p:ph type="title"/>
          </p:nvPr>
        </p:nvSpPr>
        <p:spPr>
          <a:xfrm>
            <a:off x="952500" y="254000"/>
            <a:ext cx="11099800" cy="1134567"/>
          </a:xfrm>
          <a:prstGeom prst="rect">
            <a:avLst/>
          </a:prstGeom>
        </p:spPr>
        <p:txBody>
          <a:bodyPr/>
          <a:lstStyle>
            <a:lvl1pPr>
              <a:defRPr sz="5000"/>
            </a:lvl1pPr>
          </a:lstStyle>
          <a:p>
            <a:r>
              <a:t>Outline</a:t>
            </a:r>
          </a:p>
        </p:txBody>
      </p:sp>
      <p:sp>
        <p:nvSpPr>
          <p:cNvPr id="343" name="Neural Networks from Scratch…"/>
          <p:cNvSpPr txBox="1">
            <a:spLocks noGrp="1"/>
          </p:cNvSpPr>
          <p:nvPr>
            <p:ph type="body" idx="1"/>
          </p:nvPr>
        </p:nvSpPr>
        <p:spPr>
          <a:xfrm>
            <a:off x="952500" y="1606401"/>
            <a:ext cx="11099800" cy="7731919"/>
          </a:xfrm>
          <a:prstGeom prst="rect">
            <a:avLst/>
          </a:prstGeom>
        </p:spPr>
        <p:txBody>
          <a:bodyPr anchor="t"/>
          <a:lstStyle/>
          <a:p>
            <a:pPr>
              <a:defRPr>
                <a:solidFill>
                  <a:srgbClr val="929292"/>
                </a:solidFill>
              </a:defRPr>
            </a:pPr>
            <a:r>
              <a:t>Neural Networks from Scratch</a:t>
            </a:r>
          </a:p>
          <a:p>
            <a:pPr>
              <a:defRPr>
                <a:solidFill>
                  <a:srgbClr val="929292"/>
                </a:solidFill>
              </a:defRPr>
            </a:pPr>
            <a:r>
              <a:t>Why TensorFlow?</a:t>
            </a:r>
          </a:p>
          <a:p>
            <a:pPr>
              <a:defRPr>
                <a:solidFill>
                  <a:srgbClr val="929292"/>
                </a:solidFill>
              </a:defRPr>
            </a:pPr>
            <a:r>
              <a:t>Environment Setup</a:t>
            </a:r>
          </a:p>
          <a:p>
            <a:r>
              <a:t>TensorFlow 2 Quickstart</a:t>
            </a:r>
          </a:p>
          <a:p>
            <a:pPr marL="833437" lvl="1" indent="-388937">
              <a:spcBef>
                <a:spcPts val="2400"/>
              </a:spcBef>
              <a:defRPr sz="2400">
                <a:solidFill>
                  <a:srgbClr val="929292"/>
                </a:solidFill>
              </a:defRPr>
            </a:pPr>
            <a:r>
              <a:t>Dataset Preparation</a:t>
            </a:r>
          </a:p>
          <a:p>
            <a:pPr marL="833437" lvl="1" indent="-388937">
              <a:spcBef>
                <a:spcPts val="2400"/>
              </a:spcBef>
              <a:defRPr sz="2400"/>
            </a:pPr>
            <a:r>
              <a:t>Building Model via Sequential API, Functional API, and Model Subclassing</a:t>
            </a:r>
          </a:p>
          <a:p>
            <a:pPr marL="833437" lvl="1" indent="-388937">
              <a:spcBef>
                <a:spcPts val="2400"/>
              </a:spcBef>
              <a:defRPr sz="2400">
                <a:solidFill>
                  <a:srgbClr val="929292"/>
                </a:solidFill>
              </a:defRPr>
            </a:pPr>
            <a:r>
              <a:t>Better performance with tf.function</a:t>
            </a:r>
          </a:p>
          <a:p>
            <a:pPr marL="833437" lvl="1" indent="-388937">
              <a:spcBef>
                <a:spcPts val="2400"/>
              </a:spcBef>
              <a:defRPr sz="2400">
                <a:solidFill>
                  <a:srgbClr val="929292"/>
                </a:solidFill>
              </a:defRPr>
            </a:pPr>
            <a:r>
              <a:t>Customize gradient flow by tf.custom_gradient</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Build model via Sequential API"/>
          <p:cNvSpPr txBox="1">
            <a:spLocks noGrp="1"/>
          </p:cNvSpPr>
          <p:nvPr>
            <p:ph type="title"/>
          </p:nvPr>
        </p:nvSpPr>
        <p:spPr>
          <a:xfrm>
            <a:off x="952500" y="254000"/>
            <a:ext cx="11099800" cy="1134567"/>
          </a:xfrm>
          <a:prstGeom prst="rect">
            <a:avLst/>
          </a:prstGeom>
        </p:spPr>
        <p:txBody>
          <a:bodyPr/>
          <a:lstStyle>
            <a:lvl1pPr>
              <a:defRPr sz="5000"/>
            </a:lvl1pPr>
          </a:lstStyle>
          <a:p>
            <a:r>
              <a:t>Build model via Sequential API</a:t>
            </a:r>
          </a:p>
        </p:txBody>
      </p:sp>
      <p:sp>
        <p:nvSpPr>
          <p:cNvPr id="346" name="A Sequential API is the simplest way to build a model, which is appropriate for a plain stack of layers where each layer has exactly one input tensor and one output tensor"/>
          <p:cNvSpPr txBox="1">
            <a:spLocks noGrp="1"/>
          </p:cNvSpPr>
          <p:nvPr>
            <p:ph type="body" idx="1"/>
          </p:nvPr>
        </p:nvSpPr>
        <p:spPr>
          <a:xfrm>
            <a:off x="952500" y="1606401"/>
            <a:ext cx="11099800" cy="7270899"/>
          </a:xfrm>
          <a:prstGeom prst="rect">
            <a:avLst/>
          </a:prstGeom>
        </p:spPr>
        <p:txBody>
          <a:bodyPr anchor="t"/>
          <a:lstStyle/>
          <a:p>
            <a:r>
              <a:rPr dirty="0"/>
              <a:t>A Sequential API is the simplest way to build a model, which is appropriate for </a:t>
            </a:r>
            <a:r>
              <a:rPr b="1" dirty="0">
                <a:solidFill>
                  <a:schemeClr val="accent5">
                    <a:hueOff val="-82419"/>
                    <a:satOff val="-9513"/>
                    <a:lumOff val="-16343"/>
                  </a:schemeClr>
                </a:solidFill>
              </a:rPr>
              <a:t>a plain stack of layers</a:t>
            </a:r>
            <a:r>
              <a:rPr dirty="0"/>
              <a:t> where each layer has </a:t>
            </a:r>
            <a:r>
              <a:rPr b="1" dirty="0">
                <a:solidFill>
                  <a:schemeClr val="accent5">
                    <a:hueOff val="-82419"/>
                    <a:satOff val="-9513"/>
                    <a:lumOff val="-16343"/>
                  </a:schemeClr>
                </a:solidFill>
              </a:rPr>
              <a:t>exactly one input tensor and one output tensor</a:t>
            </a:r>
          </a:p>
        </p:txBody>
      </p:sp>
      <p:pic>
        <p:nvPicPr>
          <p:cNvPr id="347" name="tf_model.png" descr="tf_model.png"/>
          <p:cNvPicPr>
            <a:picLocks noChangeAspect="1"/>
          </p:cNvPicPr>
          <p:nvPr/>
        </p:nvPicPr>
        <p:blipFill>
          <a:blip r:embed="rId2">
            <a:extLst/>
          </a:blip>
          <a:srcRect b="77589"/>
          <a:stretch>
            <a:fillRect/>
          </a:stretch>
        </p:blipFill>
        <p:spPr>
          <a:xfrm>
            <a:off x="1526183" y="5064812"/>
            <a:ext cx="9952494" cy="2185835"/>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 model via Sequential API"/>
          <p:cNvSpPr txBox="1">
            <a:spLocks noGrp="1"/>
          </p:cNvSpPr>
          <p:nvPr>
            <p:ph type="title"/>
          </p:nvPr>
        </p:nvSpPr>
        <p:spPr>
          <a:xfrm>
            <a:off x="952500" y="254000"/>
            <a:ext cx="11099800" cy="1134567"/>
          </a:xfrm>
          <a:prstGeom prst="rect">
            <a:avLst/>
          </a:prstGeom>
        </p:spPr>
        <p:txBody>
          <a:bodyPr/>
          <a:lstStyle>
            <a:lvl1pPr>
              <a:defRPr sz="5000"/>
            </a:lvl1pPr>
          </a:lstStyle>
          <a:p>
            <a:r>
              <a:t>Build model via Sequential API</a:t>
            </a:r>
          </a:p>
        </p:txBody>
      </p:sp>
      <p:sp>
        <p:nvSpPr>
          <p:cNvPr id="350" name="To classify MNIST, let’s build a simple neural network with fully-connected layers…"/>
          <p:cNvSpPr txBox="1">
            <a:spLocks noGrp="1"/>
          </p:cNvSpPr>
          <p:nvPr>
            <p:ph type="body" idx="1"/>
          </p:nvPr>
        </p:nvSpPr>
        <p:spPr>
          <a:xfrm>
            <a:off x="952500" y="1606401"/>
            <a:ext cx="11099800" cy="7270899"/>
          </a:xfrm>
          <a:prstGeom prst="rect">
            <a:avLst/>
          </a:prstGeom>
        </p:spPr>
        <p:txBody>
          <a:bodyPr anchor="t"/>
          <a:lstStyle/>
          <a:p>
            <a:r>
              <a:t>To classify MNIST, let’s build a simple neural network with fully-connected layers</a:t>
            </a:r>
          </a:p>
          <a:p>
            <a:r>
              <a:t>Build the </a:t>
            </a:r>
            <a:r>
              <a:rPr u="sng">
                <a:latin typeface="Courier"/>
                <a:ea typeface="Courier"/>
                <a:cs typeface="Courier"/>
                <a:sym typeface="Courier"/>
                <a:hlinkClick r:id="rId3"/>
              </a:rPr>
              <a:t>tf.keras.Sequential</a:t>
            </a:r>
            <a:r>
              <a:t> model by stacking layers. Choose an optimizer and loss function for training:</a:t>
            </a:r>
          </a:p>
        </p:txBody>
      </p:sp>
      <p:pic>
        <p:nvPicPr>
          <p:cNvPr id="351" name="Screen Shot 2020-10-20 at 22.14.49.png" descr="Screen Shot 2020-10-20 at 22.14.49.png"/>
          <p:cNvPicPr>
            <a:picLocks noChangeAspect="1"/>
          </p:cNvPicPr>
          <p:nvPr/>
        </p:nvPicPr>
        <p:blipFill>
          <a:blip r:embed="rId4">
            <a:extLst/>
          </a:blip>
          <a:stretch>
            <a:fillRect/>
          </a:stretch>
        </p:blipFill>
        <p:spPr>
          <a:xfrm>
            <a:off x="659335" y="4750417"/>
            <a:ext cx="11686130" cy="4243073"/>
          </a:xfrm>
          <a:prstGeom prst="rect">
            <a:avLst/>
          </a:prstGeom>
          <a:ln w="12700">
            <a:miter lim="400000"/>
          </a:ln>
        </p:spPr>
      </p:pic>
      <p:grpSp>
        <p:nvGrpSpPr>
          <p:cNvPr id="354" name="群組"/>
          <p:cNvGrpSpPr/>
          <p:nvPr/>
        </p:nvGrpSpPr>
        <p:grpSpPr>
          <a:xfrm>
            <a:off x="1290981" y="5357725"/>
            <a:ext cx="10254774" cy="1400788"/>
            <a:chOff x="0" y="0"/>
            <a:chExt cx="10254773" cy="1400787"/>
          </a:xfrm>
        </p:grpSpPr>
        <p:sp>
          <p:nvSpPr>
            <p:cNvPr id="352" name="矩形"/>
            <p:cNvSpPr/>
            <p:nvPr/>
          </p:nvSpPr>
          <p:spPr>
            <a:xfrm>
              <a:off x="0" y="0"/>
              <a:ext cx="7451898" cy="1400788"/>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53" name="Model architecture"/>
            <p:cNvSpPr txBox="1"/>
            <p:nvPr/>
          </p:nvSpPr>
          <p:spPr>
            <a:xfrm>
              <a:off x="7594174" y="469710"/>
              <a:ext cx="2660600"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5">
                      <a:hueOff val="-82419"/>
                      <a:satOff val="-9513"/>
                      <a:lumOff val="-16343"/>
                    </a:schemeClr>
                  </a:solidFill>
                </a:defRPr>
              </a:lvl1pPr>
            </a:lstStyle>
            <a:p>
              <a:r>
                <a:t>Model architecture</a:t>
              </a:r>
            </a:p>
          </p:txBody>
        </p:sp>
      </p:grpSp>
      <p:grpSp>
        <p:nvGrpSpPr>
          <p:cNvPr id="357" name="群組"/>
          <p:cNvGrpSpPr/>
          <p:nvPr/>
        </p:nvGrpSpPr>
        <p:grpSpPr>
          <a:xfrm>
            <a:off x="801990" y="6809978"/>
            <a:ext cx="11400820" cy="926066"/>
            <a:chOff x="0" y="0"/>
            <a:chExt cx="11400818" cy="926064"/>
          </a:xfrm>
        </p:grpSpPr>
        <p:sp>
          <p:nvSpPr>
            <p:cNvPr id="355" name="矩形"/>
            <p:cNvSpPr/>
            <p:nvPr/>
          </p:nvSpPr>
          <p:spPr>
            <a:xfrm>
              <a:off x="0" y="515498"/>
              <a:ext cx="11400819" cy="410567"/>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56" name="Loss function"/>
            <p:cNvSpPr txBox="1"/>
            <p:nvPr/>
          </p:nvSpPr>
          <p:spPr>
            <a:xfrm>
              <a:off x="8438866" y="0"/>
              <a:ext cx="1949197"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1">
                      <a:lumOff val="-13575"/>
                    </a:schemeClr>
                  </a:solidFill>
                </a:defRPr>
              </a:lvl1pPr>
            </a:lstStyle>
            <a:p>
              <a:r>
                <a:t>Loss function</a:t>
              </a:r>
            </a:p>
          </p:txBody>
        </p:sp>
      </p:grpSp>
      <p:grpSp>
        <p:nvGrpSpPr>
          <p:cNvPr id="360" name="群組"/>
          <p:cNvGrpSpPr/>
          <p:nvPr/>
        </p:nvGrpSpPr>
        <p:grpSpPr>
          <a:xfrm>
            <a:off x="2905026" y="7673810"/>
            <a:ext cx="4126499" cy="575066"/>
            <a:chOff x="0" y="0"/>
            <a:chExt cx="4126497" cy="575064"/>
          </a:xfrm>
        </p:grpSpPr>
        <p:sp>
          <p:nvSpPr>
            <p:cNvPr id="358" name="Optimizer"/>
            <p:cNvSpPr txBox="1"/>
            <p:nvPr/>
          </p:nvSpPr>
          <p:spPr>
            <a:xfrm>
              <a:off x="2696985" y="113699"/>
              <a:ext cx="1429513"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3">
                      <a:hueOff val="362282"/>
                      <a:satOff val="31803"/>
                      <a:lumOff val="-18242"/>
                    </a:schemeClr>
                  </a:solidFill>
                </a:defRPr>
              </a:lvl1pPr>
            </a:lstStyle>
            <a:p>
              <a:r>
                <a:t>Optimizer</a:t>
              </a:r>
            </a:p>
          </p:txBody>
        </p:sp>
        <p:sp>
          <p:nvSpPr>
            <p:cNvPr id="359" name="矩形"/>
            <p:cNvSpPr/>
            <p:nvPr/>
          </p:nvSpPr>
          <p:spPr>
            <a:xfrm>
              <a:off x="0" y="0"/>
              <a:ext cx="2609800" cy="410566"/>
            </a:xfrm>
            <a:prstGeom prst="rect">
              <a:avLst/>
            </a:prstGeom>
            <a:noFill/>
            <a:ln w="508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54"/>
                                        </p:tgtEl>
                                        <p:attrNameLst>
                                          <p:attrName>style.visibility</p:attrName>
                                        </p:attrNameLst>
                                      </p:cBhvr>
                                      <p:to>
                                        <p:strVal val="visible"/>
                                      </p:to>
                                    </p:set>
                                    <p:animEffect transition="in" filter="fade">
                                      <p:cBhvr>
                                        <p:cTn id="7" dur="500"/>
                                        <p:tgtEl>
                                          <p:spTgt spid="3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357"/>
                                        </p:tgtEl>
                                        <p:attrNameLst>
                                          <p:attrName>style.visibility</p:attrName>
                                        </p:attrNameLst>
                                      </p:cBhvr>
                                      <p:to>
                                        <p:strVal val="visible"/>
                                      </p:to>
                                    </p:set>
                                    <p:animEffect transition="in" filter="fade">
                                      <p:cBhvr>
                                        <p:cTn id="12" dur="500"/>
                                        <p:tgtEl>
                                          <p:spTgt spid="3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360"/>
                                        </p:tgtEl>
                                        <p:attrNameLst>
                                          <p:attrName>style.visibility</p:attrName>
                                        </p:attrNameLst>
                                      </p:cBhvr>
                                      <p:to>
                                        <p:strVal val="visible"/>
                                      </p:to>
                                    </p:set>
                                    <p:animEffect transition="in" filter="fade">
                                      <p:cBhvr>
                                        <p:cTn id="17" dur="5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1" animBg="1" advAuto="0"/>
      <p:bldP spid="357" grpId="2" animBg="1" advAuto="0"/>
      <p:bldP spid="360" grpId="3"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Build model via Sequential API"/>
          <p:cNvSpPr txBox="1">
            <a:spLocks noGrp="1"/>
          </p:cNvSpPr>
          <p:nvPr>
            <p:ph type="title"/>
          </p:nvPr>
        </p:nvSpPr>
        <p:spPr>
          <a:xfrm>
            <a:off x="952500" y="254000"/>
            <a:ext cx="11099800" cy="1134567"/>
          </a:xfrm>
          <a:prstGeom prst="rect">
            <a:avLst/>
          </a:prstGeom>
        </p:spPr>
        <p:txBody>
          <a:bodyPr/>
          <a:lstStyle>
            <a:lvl1pPr>
              <a:defRPr sz="5000"/>
            </a:lvl1pPr>
          </a:lstStyle>
          <a:p>
            <a:r>
              <a:t>Build model via Sequential API</a:t>
            </a:r>
          </a:p>
        </p:txBody>
      </p:sp>
      <p:sp>
        <p:nvSpPr>
          <p:cNvPr id="363" name="The Model.summary method prints a string summary of the network, which is quite useful to examining model architecture before training"/>
          <p:cNvSpPr txBox="1">
            <a:spLocks noGrp="1"/>
          </p:cNvSpPr>
          <p:nvPr>
            <p:ph type="body" idx="1"/>
          </p:nvPr>
        </p:nvSpPr>
        <p:spPr>
          <a:xfrm>
            <a:off x="952500" y="1606401"/>
            <a:ext cx="11099800" cy="7270899"/>
          </a:xfrm>
          <a:prstGeom prst="rect">
            <a:avLst/>
          </a:prstGeom>
        </p:spPr>
        <p:txBody>
          <a:bodyPr anchor="t"/>
          <a:lstStyle/>
          <a:p>
            <a:r>
              <a:t>The </a:t>
            </a:r>
            <a:r>
              <a:rPr u="sng">
                <a:latin typeface="Courier"/>
                <a:ea typeface="Courier"/>
                <a:cs typeface="Courier"/>
                <a:sym typeface="Courier"/>
                <a:hlinkClick r:id="rId2"/>
              </a:rPr>
              <a:t>Model.summary</a:t>
            </a:r>
            <a:r>
              <a:t> method prints a string summary of the network, which is quite useful to examining model architecture before training</a:t>
            </a:r>
          </a:p>
        </p:txBody>
      </p:sp>
      <p:pic>
        <p:nvPicPr>
          <p:cNvPr id="364" name="Screen Shot 2020-10-20 at 22.18.48.png" descr="Screen Shot 2020-10-20 at 22.18.48.png"/>
          <p:cNvPicPr>
            <a:picLocks noChangeAspect="1"/>
          </p:cNvPicPr>
          <p:nvPr/>
        </p:nvPicPr>
        <p:blipFill>
          <a:blip r:embed="rId3">
            <a:extLst/>
          </a:blip>
          <a:stretch>
            <a:fillRect/>
          </a:stretch>
        </p:blipFill>
        <p:spPr>
          <a:xfrm>
            <a:off x="1893891" y="3317862"/>
            <a:ext cx="9217018" cy="6438247"/>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Build model via Sequential API"/>
          <p:cNvSpPr txBox="1">
            <a:spLocks noGrp="1"/>
          </p:cNvSpPr>
          <p:nvPr>
            <p:ph type="title"/>
          </p:nvPr>
        </p:nvSpPr>
        <p:spPr>
          <a:xfrm>
            <a:off x="952500" y="254000"/>
            <a:ext cx="11099800" cy="1134567"/>
          </a:xfrm>
          <a:prstGeom prst="rect">
            <a:avLst/>
          </a:prstGeom>
        </p:spPr>
        <p:txBody>
          <a:bodyPr/>
          <a:lstStyle>
            <a:lvl1pPr>
              <a:defRPr sz="5000"/>
            </a:lvl1pPr>
          </a:lstStyle>
          <a:p>
            <a:r>
              <a:t>Build model via Sequential API</a:t>
            </a:r>
          </a:p>
        </p:txBody>
      </p:sp>
      <p:sp>
        <p:nvSpPr>
          <p:cNvPr id="367" name="The Model.fit method adjusts the model parameters to minimize the loss:…"/>
          <p:cNvSpPr txBox="1">
            <a:spLocks noGrp="1"/>
          </p:cNvSpPr>
          <p:nvPr>
            <p:ph type="body" idx="1"/>
          </p:nvPr>
        </p:nvSpPr>
        <p:spPr>
          <a:xfrm>
            <a:off x="952500" y="1606401"/>
            <a:ext cx="11099800" cy="7270899"/>
          </a:xfrm>
          <a:prstGeom prst="rect">
            <a:avLst/>
          </a:prstGeom>
        </p:spPr>
        <p:txBody>
          <a:bodyPr anchor="t"/>
          <a:lstStyle/>
          <a:p>
            <a:r>
              <a:t>The </a:t>
            </a:r>
            <a:r>
              <a:rPr u="sng">
                <a:latin typeface="Courier"/>
                <a:ea typeface="Courier"/>
                <a:cs typeface="Courier"/>
                <a:sym typeface="Courier"/>
                <a:hlinkClick r:id="rId2"/>
              </a:rPr>
              <a:t>Model.fit</a:t>
            </a:r>
            <a:r>
              <a:t> method adjusts the model parameters to minimize the loss:</a:t>
            </a:r>
          </a:p>
          <a:p>
            <a:endParaRPr/>
          </a:p>
          <a:p>
            <a:endParaRPr/>
          </a:p>
          <a:p>
            <a:endParaRPr/>
          </a:p>
          <a:p>
            <a:r>
              <a:t>The </a:t>
            </a:r>
            <a:r>
              <a:rPr u="sng">
                <a:latin typeface="Courier"/>
                <a:ea typeface="Courier"/>
                <a:cs typeface="Courier"/>
                <a:sym typeface="Courier"/>
                <a:hlinkClick r:id="rId3"/>
              </a:rPr>
              <a:t>Model.evaluate</a:t>
            </a:r>
            <a:r>
              <a:t> method checks the models performance, usually on a "Validation-set" or "Test-set"</a:t>
            </a:r>
          </a:p>
        </p:txBody>
      </p:sp>
      <p:pic>
        <p:nvPicPr>
          <p:cNvPr id="368" name="Screen Shot 2020-10-20 at 22.21.34.png" descr="Screen Shot 2020-10-20 at 22.21.34.png"/>
          <p:cNvPicPr>
            <a:picLocks noChangeAspect="1"/>
          </p:cNvPicPr>
          <p:nvPr/>
        </p:nvPicPr>
        <p:blipFill>
          <a:blip r:embed="rId4">
            <a:extLst/>
          </a:blip>
          <a:srcRect b="36103"/>
          <a:stretch>
            <a:fillRect/>
          </a:stretch>
        </p:blipFill>
        <p:spPr>
          <a:xfrm>
            <a:off x="3271639" y="7610744"/>
            <a:ext cx="6461395" cy="1436461"/>
          </a:xfrm>
          <a:prstGeom prst="rect">
            <a:avLst/>
          </a:prstGeom>
          <a:ln w="12700">
            <a:miter lim="400000"/>
          </a:ln>
        </p:spPr>
      </p:pic>
      <p:pic>
        <p:nvPicPr>
          <p:cNvPr id="369" name="Screen Shot 2020-10-20 at 22.22.18.png" descr="Screen Shot 2020-10-20 at 22.22.18.png"/>
          <p:cNvPicPr>
            <a:picLocks noChangeAspect="1"/>
          </p:cNvPicPr>
          <p:nvPr/>
        </p:nvPicPr>
        <p:blipFill>
          <a:blip r:embed="rId5">
            <a:extLst/>
          </a:blip>
          <a:srcRect b="46769"/>
          <a:stretch>
            <a:fillRect/>
          </a:stretch>
        </p:blipFill>
        <p:spPr>
          <a:xfrm>
            <a:off x="390921" y="3010696"/>
            <a:ext cx="12223055" cy="229824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67">
                                            <p:txEl>
                                              <p:pRg st="4" end="4"/>
                                            </p:txEl>
                                          </p:spTgt>
                                        </p:tgtEl>
                                        <p:attrNameLst>
                                          <p:attrName>style.visibility</p:attrName>
                                        </p:attrNameLst>
                                      </p:cBhvr>
                                      <p:to>
                                        <p:strVal val="visible"/>
                                      </p:to>
                                    </p:set>
                                    <p:animEffect transition="in" filter="fade">
                                      <p:cBhvr>
                                        <p:cTn id="7" dur="1000"/>
                                        <p:tgtEl>
                                          <p:spTgt spid="367">
                                            <p:txEl>
                                              <p:pRg st="4" end="4"/>
                                            </p:txEl>
                                          </p:spTgt>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368"/>
                                        </p:tgtEl>
                                        <p:attrNameLst>
                                          <p:attrName>style.visibility</p:attrName>
                                        </p:attrNameLst>
                                      </p:cBhvr>
                                      <p:to>
                                        <p:strVal val="visible"/>
                                      </p:to>
                                    </p:set>
                                    <p:animEffect transition="in" filter="fade">
                                      <p:cBhvr>
                                        <p:cTn id="11" dur="5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1" build="p" bldLvl="5" animBg="1" advAuto="0"/>
      <p:bldP spid="368" grpId="2"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Build model via Functional API"/>
          <p:cNvSpPr txBox="1">
            <a:spLocks noGrp="1"/>
          </p:cNvSpPr>
          <p:nvPr>
            <p:ph type="title"/>
          </p:nvPr>
        </p:nvSpPr>
        <p:spPr>
          <a:xfrm>
            <a:off x="952500" y="254000"/>
            <a:ext cx="11099800" cy="1134567"/>
          </a:xfrm>
          <a:prstGeom prst="rect">
            <a:avLst/>
          </a:prstGeom>
        </p:spPr>
        <p:txBody>
          <a:bodyPr/>
          <a:lstStyle>
            <a:lvl1pPr>
              <a:defRPr sz="5000"/>
            </a:lvl1pPr>
          </a:lstStyle>
          <a:p>
            <a:r>
              <a:t>Build model via Functional API</a:t>
            </a:r>
          </a:p>
        </p:txBody>
      </p:sp>
      <p:sp>
        <p:nvSpPr>
          <p:cNvPr id="372" name="The Keras Functional API is a way to create models that are more flexible than Sequential API…"/>
          <p:cNvSpPr txBox="1">
            <a:spLocks noGrp="1"/>
          </p:cNvSpPr>
          <p:nvPr>
            <p:ph type="body" idx="1"/>
          </p:nvPr>
        </p:nvSpPr>
        <p:spPr>
          <a:xfrm>
            <a:off x="952500" y="1606401"/>
            <a:ext cx="11099800" cy="7270899"/>
          </a:xfrm>
          <a:prstGeom prst="rect">
            <a:avLst/>
          </a:prstGeom>
        </p:spPr>
        <p:txBody>
          <a:bodyPr anchor="t"/>
          <a:lstStyle/>
          <a:p>
            <a:r>
              <a:t>The Keras Functional API is a way to create models that are </a:t>
            </a:r>
            <a:r>
              <a:rPr b="1">
                <a:solidFill>
                  <a:schemeClr val="accent5">
                    <a:hueOff val="-82419"/>
                    <a:satOff val="-9513"/>
                    <a:lumOff val="-16343"/>
                  </a:schemeClr>
                </a:solidFill>
              </a:rPr>
              <a:t>more flexible</a:t>
            </a:r>
            <a:r>
              <a:t> than Sequential API</a:t>
            </a:r>
          </a:p>
          <a:p>
            <a:pPr marL="833437" lvl="1" indent="-388937">
              <a:spcBef>
                <a:spcPts val="2400"/>
              </a:spcBef>
              <a:defRPr sz="2400"/>
            </a:pPr>
            <a:r>
              <a:t>The functional API can handle models with non-linear topology, shared layers, and even multiple inputs or outputs</a:t>
            </a:r>
          </a:p>
        </p:txBody>
      </p:sp>
      <p:pic>
        <p:nvPicPr>
          <p:cNvPr id="373" name="tf_model.png" descr="tf_model.png"/>
          <p:cNvPicPr>
            <a:picLocks noChangeAspect="1"/>
          </p:cNvPicPr>
          <p:nvPr/>
        </p:nvPicPr>
        <p:blipFill>
          <a:blip r:embed="rId2">
            <a:extLst/>
          </a:blip>
          <a:srcRect t="23994" b="38094"/>
          <a:stretch>
            <a:fillRect/>
          </a:stretch>
        </p:blipFill>
        <p:spPr>
          <a:xfrm>
            <a:off x="1526183" y="4496211"/>
            <a:ext cx="9952494" cy="369767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Build model via Functional API"/>
          <p:cNvSpPr txBox="1">
            <a:spLocks noGrp="1"/>
          </p:cNvSpPr>
          <p:nvPr>
            <p:ph type="title"/>
          </p:nvPr>
        </p:nvSpPr>
        <p:spPr>
          <a:xfrm>
            <a:off x="952500" y="254000"/>
            <a:ext cx="11099800" cy="1134567"/>
          </a:xfrm>
          <a:prstGeom prst="rect">
            <a:avLst/>
          </a:prstGeom>
        </p:spPr>
        <p:txBody>
          <a:bodyPr/>
          <a:lstStyle>
            <a:lvl1pPr>
              <a:defRPr sz="5000"/>
            </a:lvl1pPr>
          </a:lstStyle>
          <a:p>
            <a:r>
              <a:t>Build model via Functional API</a:t>
            </a:r>
          </a:p>
        </p:txBody>
      </p:sp>
      <p:sp>
        <p:nvSpPr>
          <p:cNvPr id="376" name="The main idea is that a deep learning model is usually a directed acyclic graph (DAG) of layers. So the functional API is a way to build graphs of layers…"/>
          <p:cNvSpPr txBox="1">
            <a:spLocks noGrp="1"/>
          </p:cNvSpPr>
          <p:nvPr>
            <p:ph type="body" idx="1"/>
          </p:nvPr>
        </p:nvSpPr>
        <p:spPr>
          <a:xfrm>
            <a:off x="952500" y="1606401"/>
            <a:ext cx="11099800" cy="7904068"/>
          </a:xfrm>
          <a:prstGeom prst="rect">
            <a:avLst/>
          </a:prstGeom>
        </p:spPr>
        <p:txBody>
          <a:bodyPr anchor="t"/>
          <a:lstStyle/>
          <a:p>
            <a:r>
              <a:t>The main idea is that a deep learning model is usually a directed acyclic graph (DAG) of layers. So the functional API is a way to build graphs of layers</a:t>
            </a:r>
            <a:endParaRPr i="1"/>
          </a:p>
          <a:p>
            <a:r>
              <a:t>Consider the following model:</a:t>
            </a:r>
          </a:p>
          <a:p>
            <a:endParaRPr/>
          </a:p>
          <a:p>
            <a:endParaRPr/>
          </a:p>
          <a:p>
            <a:endParaRPr/>
          </a:p>
          <a:p>
            <a:pPr marL="833437" lvl="1" indent="-388937">
              <a:spcBef>
                <a:spcPts val="2400"/>
              </a:spcBef>
              <a:defRPr sz="2400"/>
            </a:pPr>
            <a:endParaRPr/>
          </a:p>
          <a:p>
            <a:pPr marL="833437" lvl="1" indent="-388937">
              <a:spcBef>
                <a:spcPts val="2400"/>
              </a:spcBef>
              <a:defRPr sz="2400"/>
            </a:pPr>
            <a:endParaRPr/>
          </a:p>
          <a:p>
            <a:pPr marL="833437" lvl="1" indent="-388937">
              <a:spcBef>
                <a:spcPts val="2400"/>
              </a:spcBef>
              <a:defRPr sz="2400"/>
            </a:pPr>
            <a:r>
              <a:t>This is a basic graph with four layers</a:t>
            </a:r>
          </a:p>
        </p:txBody>
      </p:sp>
      <p:pic>
        <p:nvPicPr>
          <p:cNvPr id="377" name="Screen Shot 2020-10-20 at 22.25.25.png" descr="Screen Shot 2020-10-20 at 22.25.25.png"/>
          <p:cNvPicPr>
            <a:picLocks noChangeAspect="1"/>
          </p:cNvPicPr>
          <p:nvPr/>
        </p:nvPicPr>
        <p:blipFill>
          <a:blip r:embed="rId2">
            <a:extLst/>
          </a:blip>
          <a:stretch>
            <a:fillRect/>
          </a:stretch>
        </p:blipFill>
        <p:spPr>
          <a:xfrm>
            <a:off x="1807747" y="4532060"/>
            <a:ext cx="9389306" cy="3669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77"/>
                                        </p:tgtEl>
                                        <p:attrNameLst>
                                          <p:attrName>style.visibility</p:attrName>
                                        </p:attrNameLst>
                                      </p:cBhvr>
                                      <p:to>
                                        <p:strVal val="visible"/>
                                      </p:to>
                                    </p:set>
                                    <p:animEffect transition="in" filter="fade">
                                      <p:cBhvr>
                                        <p:cTn id="7" dur="500"/>
                                        <p:tgtEl>
                                          <p:spTgt spid="3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376">
                                            <p:txEl>
                                              <p:pRg st="7" end="7"/>
                                            </p:txEl>
                                          </p:spTgt>
                                        </p:tgtEl>
                                        <p:attrNameLst>
                                          <p:attrName>style.visibility</p:attrName>
                                        </p:attrNameLst>
                                      </p:cBhvr>
                                      <p:to>
                                        <p:strVal val="visible"/>
                                      </p:to>
                                    </p:set>
                                    <p:animEffect transition="in" filter="fade">
                                      <p:cBhvr>
                                        <p:cTn id="12" dur="1000"/>
                                        <p:tgtEl>
                                          <p:spTgt spid="37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2" build="p" bldLvl="5" animBg="1" advAuto="0"/>
      <p:bldP spid="377"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Neural Networks from Scratch"/>
          <p:cNvSpPr txBox="1">
            <a:spLocks noGrp="1"/>
          </p:cNvSpPr>
          <p:nvPr>
            <p:ph type="title"/>
          </p:nvPr>
        </p:nvSpPr>
        <p:spPr>
          <a:xfrm>
            <a:off x="952500" y="254000"/>
            <a:ext cx="11099800" cy="1134567"/>
          </a:xfrm>
          <a:prstGeom prst="rect">
            <a:avLst/>
          </a:prstGeom>
        </p:spPr>
        <p:txBody>
          <a:bodyPr/>
          <a:lstStyle>
            <a:lvl1pPr>
              <a:defRPr sz="5000"/>
            </a:lvl1pPr>
          </a:lstStyle>
          <a:p>
            <a:r>
              <a:t>Neural Networks from Scratch</a:t>
            </a:r>
          </a:p>
        </p:txBody>
      </p:sp>
      <p:sp>
        <p:nvSpPr>
          <p:cNvPr id="133" name="Creating complex neural networks with different architectures with deep learning frameworks should be a standard practice for any Machine Learning Engineer and Data Scientist…"/>
          <p:cNvSpPr txBox="1">
            <a:spLocks noGrp="1"/>
          </p:cNvSpPr>
          <p:nvPr>
            <p:ph type="body" idx="1"/>
          </p:nvPr>
        </p:nvSpPr>
        <p:spPr>
          <a:xfrm>
            <a:off x="952500" y="1606401"/>
            <a:ext cx="11099800" cy="7270899"/>
          </a:xfrm>
          <a:prstGeom prst="rect">
            <a:avLst/>
          </a:prstGeom>
        </p:spPr>
        <p:txBody>
          <a:bodyPr anchor="t"/>
          <a:lstStyle/>
          <a:p>
            <a:r>
              <a:t>Creating complex neural networks with different architectures with deep learning frameworks should be a standard practice for any Machine Learning Engineer and Data Scientist</a:t>
            </a:r>
          </a:p>
          <a:p>
            <a:r>
              <a:t>But a genuine understanding of how a neural network works is equally as valuable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Build model via Functional API"/>
          <p:cNvSpPr txBox="1">
            <a:spLocks noGrp="1"/>
          </p:cNvSpPr>
          <p:nvPr>
            <p:ph type="title"/>
          </p:nvPr>
        </p:nvSpPr>
        <p:spPr>
          <a:xfrm>
            <a:off x="952500" y="254000"/>
            <a:ext cx="11099800" cy="1134567"/>
          </a:xfrm>
          <a:prstGeom prst="rect">
            <a:avLst/>
          </a:prstGeom>
        </p:spPr>
        <p:txBody>
          <a:bodyPr/>
          <a:lstStyle>
            <a:lvl1pPr>
              <a:defRPr sz="5000"/>
            </a:lvl1pPr>
          </a:lstStyle>
          <a:p>
            <a:r>
              <a:t>Build model via Functional API</a:t>
            </a:r>
          </a:p>
        </p:txBody>
      </p:sp>
      <p:sp>
        <p:nvSpPr>
          <p:cNvPr id="380" name="Building model using the functional API by creating an input node first:…"/>
          <p:cNvSpPr txBox="1">
            <a:spLocks noGrp="1"/>
          </p:cNvSpPr>
          <p:nvPr>
            <p:ph type="body" idx="1"/>
          </p:nvPr>
        </p:nvSpPr>
        <p:spPr>
          <a:xfrm>
            <a:off x="952500" y="1606401"/>
            <a:ext cx="11099800" cy="7904068"/>
          </a:xfrm>
          <a:prstGeom prst="rect">
            <a:avLst/>
          </a:prstGeom>
        </p:spPr>
        <p:txBody>
          <a:bodyPr anchor="t"/>
          <a:lstStyle/>
          <a:p>
            <a:r>
              <a:t>Building model using the functional API by creating an input node first:</a:t>
            </a:r>
          </a:p>
          <a:p>
            <a:endParaRPr/>
          </a:p>
          <a:p>
            <a:r>
              <a:t>You create a new node in the graph of layers by calling a layer on this </a:t>
            </a:r>
            <a:r>
              <a:rPr>
                <a:latin typeface="Courier"/>
                <a:ea typeface="Courier"/>
                <a:cs typeface="Courier"/>
                <a:sym typeface="Courier"/>
              </a:rPr>
              <a:t>inputs</a:t>
            </a:r>
            <a:r>
              <a:t> object. The "layer call" action is like drawing an arrow from "inputs" to this layer you created</a:t>
            </a:r>
          </a:p>
        </p:txBody>
      </p:sp>
      <p:pic>
        <p:nvPicPr>
          <p:cNvPr id="381" name="Screen Shot 2020-10-20 at 22.27.14.png" descr="Screen Shot 2020-10-20 at 22.27.14.png"/>
          <p:cNvPicPr>
            <a:picLocks noChangeAspect="1"/>
          </p:cNvPicPr>
          <p:nvPr/>
        </p:nvPicPr>
        <p:blipFill>
          <a:blip r:embed="rId2">
            <a:extLst/>
          </a:blip>
          <a:stretch>
            <a:fillRect/>
          </a:stretch>
        </p:blipFill>
        <p:spPr>
          <a:xfrm>
            <a:off x="3384069" y="2939978"/>
            <a:ext cx="6236662" cy="901049"/>
          </a:xfrm>
          <a:prstGeom prst="rect">
            <a:avLst/>
          </a:prstGeom>
          <a:ln w="12700">
            <a:miter lim="400000"/>
          </a:ln>
        </p:spPr>
      </p:pic>
      <p:pic>
        <p:nvPicPr>
          <p:cNvPr id="382" name="Screen Shot 2020-10-20 at 22.27.32.png" descr="Screen Shot 2020-10-20 at 22.27.32.png"/>
          <p:cNvPicPr>
            <a:picLocks noChangeAspect="1"/>
          </p:cNvPicPr>
          <p:nvPr/>
        </p:nvPicPr>
        <p:blipFill>
          <a:blip r:embed="rId3">
            <a:extLst/>
          </a:blip>
          <a:stretch>
            <a:fillRect/>
          </a:stretch>
        </p:blipFill>
        <p:spPr>
          <a:xfrm>
            <a:off x="2341681" y="6118167"/>
            <a:ext cx="8321438" cy="19081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80">
                                            <p:txEl>
                                              <p:pRg st="2" end="2"/>
                                            </p:txEl>
                                          </p:spTgt>
                                        </p:tgtEl>
                                        <p:attrNameLst>
                                          <p:attrName>style.visibility</p:attrName>
                                        </p:attrNameLst>
                                      </p:cBhvr>
                                      <p:to>
                                        <p:strVal val="visible"/>
                                      </p:to>
                                    </p:set>
                                    <p:animEffect transition="in" filter="fade">
                                      <p:cBhvr>
                                        <p:cTn id="7" dur="500"/>
                                        <p:tgtEl>
                                          <p:spTgt spid="38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382"/>
                                        </p:tgtEl>
                                        <p:attrNameLst>
                                          <p:attrName>style.visibility</p:attrName>
                                        </p:attrNameLst>
                                      </p:cBhvr>
                                      <p:to>
                                        <p:strVal val="visible"/>
                                      </p:to>
                                    </p:set>
                                    <p:animEffect transition="in" filter="fade">
                                      <p:cBhvr>
                                        <p:cTn id="12"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1" build="p" bldLvl="5" animBg="1" advAuto="0"/>
      <p:bldP spid="382" grpId="2"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Build model via Functional API"/>
          <p:cNvSpPr txBox="1">
            <a:spLocks noGrp="1"/>
          </p:cNvSpPr>
          <p:nvPr>
            <p:ph type="title"/>
          </p:nvPr>
        </p:nvSpPr>
        <p:spPr>
          <a:xfrm>
            <a:off x="952500" y="254000"/>
            <a:ext cx="11099800" cy="1134567"/>
          </a:xfrm>
          <a:prstGeom prst="rect">
            <a:avLst/>
          </a:prstGeom>
        </p:spPr>
        <p:txBody>
          <a:bodyPr/>
          <a:lstStyle>
            <a:lvl1pPr>
              <a:defRPr sz="5000"/>
            </a:lvl1pPr>
          </a:lstStyle>
          <a:p>
            <a:r>
              <a:t>Build model via Functional API</a:t>
            </a:r>
          </a:p>
        </p:txBody>
      </p:sp>
      <p:sp>
        <p:nvSpPr>
          <p:cNvPr id="385" name="At this point, you can create a Model by specifying its inputs and outputs in the graph of layers:"/>
          <p:cNvSpPr txBox="1">
            <a:spLocks noGrp="1"/>
          </p:cNvSpPr>
          <p:nvPr>
            <p:ph type="body" idx="1"/>
          </p:nvPr>
        </p:nvSpPr>
        <p:spPr>
          <a:xfrm>
            <a:off x="952500" y="1606401"/>
            <a:ext cx="11099800" cy="7904068"/>
          </a:xfrm>
          <a:prstGeom prst="rect">
            <a:avLst/>
          </a:prstGeom>
        </p:spPr>
        <p:txBody>
          <a:bodyPr anchor="t"/>
          <a:lstStyle/>
          <a:p>
            <a:r>
              <a:t>At this point, you can create a Model by specifying its inputs and outputs in the graph of layers:</a:t>
            </a:r>
          </a:p>
        </p:txBody>
      </p:sp>
      <p:pic>
        <p:nvPicPr>
          <p:cNvPr id="386" name="Screen Shot 2020-10-20 at 22.29.11.png" descr="Screen Shot 2020-10-20 at 22.29.11.png"/>
          <p:cNvPicPr>
            <a:picLocks noChangeAspect="1"/>
          </p:cNvPicPr>
          <p:nvPr/>
        </p:nvPicPr>
        <p:blipFill>
          <a:blip r:embed="rId2">
            <a:extLst/>
          </a:blip>
          <a:srcRect b="18533"/>
          <a:stretch>
            <a:fillRect/>
          </a:stretch>
        </p:blipFill>
        <p:spPr>
          <a:xfrm>
            <a:off x="1386879" y="2992498"/>
            <a:ext cx="10230908" cy="6070837"/>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Build model via Model Subclassing"/>
          <p:cNvSpPr txBox="1">
            <a:spLocks noGrp="1"/>
          </p:cNvSpPr>
          <p:nvPr>
            <p:ph type="title"/>
          </p:nvPr>
        </p:nvSpPr>
        <p:spPr>
          <a:xfrm>
            <a:off x="952500" y="254000"/>
            <a:ext cx="11099800" cy="1134567"/>
          </a:xfrm>
          <a:prstGeom prst="rect">
            <a:avLst/>
          </a:prstGeom>
        </p:spPr>
        <p:txBody>
          <a:bodyPr/>
          <a:lstStyle>
            <a:lvl1pPr>
              <a:defRPr sz="5000"/>
            </a:lvl1pPr>
          </a:lstStyle>
          <a:p>
            <a:r>
              <a:t>Build model via Model Subclassing</a:t>
            </a:r>
          </a:p>
        </p:txBody>
      </p:sp>
      <p:sp>
        <p:nvSpPr>
          <p:cNvPr id="389" name="Model subclassing is fully-customizable and enables you to implement your own custom forward-pass of the model…"/>
          <p:cNvSpPr txBox="1">
            <a:spLocks noGrp="1"/>
          </p:cNvSpPr>
          <p:nvPr>
            <p:ph type="body" idx="1"/>
          </p:nvPr>
        </p:nvSpPr>
        <p:spPr>
          <a:xfrm>
            <a:off x="952500" y="1606401"/>
            <a:ext cx="11099800" cy="7270899"/>
          </a:xfrm>
          <a:prstGeom prst="rect">
            <a:avLst/>
          </a:prstGeom>
        </p:spPr>
        <p:txBody>
          <a:bodyPr anchor="t"/>
          <a:lstStyle/>
          <a:p>
            <a:r>
              <a:t>Model subclassing is </a:t>
            </a:r>
            <a:r>
              <a:rPr b="1">
                <a:solidFill>
                  <a:schemeClr val="accent5">
                    <a:hueOff val="-82419"/>
                    <a:satOff val="-9513"/>
                    <a:lumOff val="-16343"/>
                  </a:schemeClr>
                </a:solidFill>
              </a:rPr>
              <a:t>fully-customizable</a:t>
            </a:r>
            <a:r>
              <a:t> and enables you to </a:t>
            </a:r>
            <a:r>
              <a:rPr b="1">
                <a:solidFill>
                  <a:schemeClr val="accent5">
                    <a:hueOff val="-82419"/>
                    <a:satOff val="-9513"/>
                    <a:lumOff val="-16343"/>
                  </a:schemeClr>
                </a:solidFill>
              </a:rPr>
              <a:t>implement your own custom forward-pass of the model</a:t>
            </a:r>
          </a:p>
          <a:p>
            <a:r>
              <a:t>However, this flexibility and customization comes at a cost — model subclassing is way harder to utilize than the Sequential API or Functional API</a:t>
            </a:r>
          </a:p>
        </p:txBody>
      </p:sp>
      <p:pic>
        <p:nvPicPr>
          <p:cNvPr id="390" name="tf_model.png" descr="tf_model.png"/>
          <p:cNvPicPr>
            <a:picLocks noChangeAspect="1"/>
          </p:cNvPicPr>
          <p:nvPr/>
        </p:nvPicPr>
        <p:blipFill>
          <a:blip r:embed="rId2">
            <a:extLst/>
          </a:blip>
          <a:srcRect t="64099"/>
          <a:stretch>
            <a:fillRect/>
          </a:stretch>
        </p:blipFill>
        <p:spPr>
          <a:xfrm>
            <a:off x="1526183" y="5721508"/>
            <a:ext cx="9952494" cy="350149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389">
                                            <p:txEl>
                                              <p:pRg st="1" end="1"/>
                                            </p:txEl>
                                          </p:spTgt>
                                        </p:tgtEl>
                                        <p:attrNameLst>
                                          <p:attrName>style.visibility</p:attrName>
                                        </p:attrNameLst>
                                      </p:cBhvr>
                                      <p:to>
                                        <p:strVal val="visible"/>
                                      </p:to>
                                    </p:set>
                                    <p:animEffect transition="in" filter="fade">
                                      <p:cBhvr>
                                        <p:cTn id="7" dur="500"/>
                                        <p:tgtEl>
                                          <p:spTgt spid="3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1" build="p" bldLvl="5"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 model via Model Subclassing"/>
          <p:cNvSpPr txBox="1">
            <a:spLocks noGrp="1"/>
          </p:cNvSpPr>
          <p:nvPr>
            <p:ph type="title"/>
          </p:nvPr>
        </p:nvSpPr>
        <p:spPr>
          <a:xfrm>
            <a:off x="952500" y="254000"/>
            <a:ext cx="11099800" cy="1134567"/>
          </a:xfrm>
          <a:prstGeom prst="rect">
            <a:avLst/>
          </a:prstGeom>
        </p:spPr>
        <p:txBody>
          <a:bodyPr/>
          <a:lstStyle>
            <a:lvl1pPr>
              <a:defRPr sz="5000"/>
            </a:lvl1pPr>
          </a:lstStyle>
          <a:p>
            <a:r>
              <a:t>Build model via Model Subclassing</a:t>
            </a:r>
          </a:p>
        </p:txBody>
      </p:sp>
      <p:sp>
        <p:nvSpPr>
          <p:cNvPr id="393" name="Exotic architectures or custom layer/model implementations, especially those utilized by researchers, can be extremely challenging…"/>
          <p:cNvSpPr txBox="1">
            <a:spLocks noGrp="1"/>
          </p:cNvSpPr>
          <p:nvPr>
            <p:ph type="body" idx="1"/>
          </p:nvPr>
        </p:nvSpPr>
        <p:spPr>
          <a:xfrm>
            <a:off x="952500" y="1606401"/>
            <a:ext cx="11099800" cy="7270899"/>
          </a:xfrm>
          <a:prstGeom prst="rect">
            <a:avLst/>
          </a:prstGeom>
        </p:spPr>
        <p:txBody>
          <a:bodyPr anchor="t"/>
          <a:lstStyle/>
          <a:p>
            <a:r>
              <a:rPr dirty="0"/>
              <a:t>Exotic architectures or custom layer/model implementations, </a:t>
            </a:r>
            <a:r>
              <a:rPr b="1" dirty="0"/>
              <a:t>especially those utilized by researchers</a:t>
            </a:r>
            <a:r>
              <a:rPr dirty="0"/>
              <a:t>, can be extremely challenging</a:t>
            </a:r>
          </a:p>
          <a:p>
            <a:pPr marL="833437" lvl="1" indent="-388937">
              <a:spcBef>
                <a:spcPts val="2400"/>
              </a:spcBef>
              <a:defRPr sz="2400"/>
            </a:pPr>
            <a:r>
              <a:rPr dirty="0"/>
              <a:t>Researchers wish to have control over every nuance of the network and training process — and that’s exactly what model </a:t>
            </a:r>
            <a:r>
              <a:rPr dirty="0" err="1"/>
              <a:t>subclassing</a:t>
            </a:r>
            <a:r>
              <a:rPr dirty="0"/>
              <a:t> provides them</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Build model via Model Subclassing"/>
          <p:cNvSpPr txBox="1">
            <a:spLocks noGrp="1"/>
          </p:cNvSpPr>
          <p:nvPr>
            <p:ph type="title"/>
          </p:nvPr>
        </p:nvSpPr>
        <p:spPr>
          <a:xfrm>
            <a:off x="952500" y="254000"/>
            <a:ext cx="11099800" cy="1134567"/>
          </a:xfrm>
          <a:prstGeom prst="rect">
            <a:avLst/>
          </a:prstGeom>
        </p:spPr>
        <p:txBody>
          <a:bodyPr/>
          <a:lstStyle>
            <a:lvl1pPr>
              <a:defRPr sz="5000"/>
            </a:lvl1pPr>
          </a:lstStyle>
          <a:p>
            <a:r>
              <a:t>Build model via Model Subclassing</a:t>
            </a:r>
          </a:p>
        </p:txBody>
      </p:sp>
      <p:sp>
        <p:nvSpPr>
          <p:cNvPr id="396" name="Build the model with Keras model subclassing API:"/>
          <p:cNvSpPr txBox="1">
            <a:spLocks noGrp="1"/>
          </p:cNvSpPr>
          <p:nvPr>
            <p:ph type="body" idx="1"/>
          </p:nvPr>
        </p:nvSpPr>
        <p:spPr>
          <a:xfrm>
            <a:off x="952500" y="1606401"/>
            <a:ext cx="11099800" cy="7270899"/>
          </a:xfrm>
          <a:prstGeom prst="rect">
            <a:avLst/>
          </a:prstGeom>
        </p:spPr>
        <p:txBody>
          <a:bodyPr anchor="t"/>
          <a:lstStyle/>
          <a:p>
            <a:r>
              <a:t>Build the model with Keras </a:t>
            </a:r>
            <a:r>
              <a:rPr u="sng">
                <a:solidFill>
                  <a:srgbClr val="FA853D"/>
                </a:solidFill>
                <a:hlinkClick r:id="rId2"/>
              </a:rPr>
              <a:t>model subclassing API</a:t>
            </a:r>
            <a:r>
              <a:t>:</a:t>
            </a:r>
          </a:p>
        </p:txBody>
      </p:sp>
      <p:pic>
        <p:nvPicPr>
          <p:cNvPr id="397" name="Screen Shot 2020-10-20 at 22.34.23.png" descr="Screen Shot 2020-10-20 at 22.34.23.png"/>
          <p:cNvPicPr>
            <a:picLocks noChangeAspect="1"/>
          </p:cNvPicPr>
          <p:nvPr/>
        </p:nvPicPr>
        <p:blipFill>
          <a:blip r:embed="rId3">
            <a:extLst/>
          </a:blip>
          <a:stretch>
            <a:fillRect/>
          </a:stretch>
        </p:blipFill>
        <p:spPr>
          <a:xfrm>
            <a:off x="1318708" y="3221563"/>
            <a:ext cx="10367384" cy="5037674"/>
          </a:xfrm>
          <a:prstGeom prst="rect">
            <a:avLst/>
          </a:prstGeom>
          <a:ln w="12700">
            <a:miter lim="400000"/>
          </a:ln>
        </p:spPr>
      </p:pic>
      <p:grpSp>
        <p:nvGrpSpPr>
          <p:cNvPr id="400" name="群組"/>
          <p:cNvGrpSpPr/>
          <p:nvPr/>
        </p:nvGrpSpPr>
        <p:grpSpPr>
          <a:xfrm>
            <a:off x="2608517" y="3962353"/>
            <a:ext cx="8957654" cy="2029913"/>
            <a:chOff x="0" y="0"/>
            <a:chExt cx="8957653" cy="2029912"/>
          </a:xfrm>
        </p:grpSpPr>
        <p:sp>
          <p:nvSpPr>
            <p:cNvPr id="398" name="矩形"/>
            <p:cNvSpPr/>
            <p:nvPr/>
          </p:nvSpPr>
          <p:spPr>
            <a:xfrm>
              <a:off x="0" y="529082"/>
              <a:ext cx="8957654" cy="1500831"/>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399" name="Model architecture"/>
            <p:cNvSpPr txBox="1"/>
            <p:nvPr/>
          </p:nvSpPr>
          <p:spPr>
            <a:xfrm>
              <a:off x="6293749" y="0"/>
              <a:ext cx="2660600"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5">
                      <a:hueOff val="-82419"/>
                      <a:satOff val="-9513"/>
                      <a:lumOff val="-16343"/>
                    </a:schemeClr>
                  </a:solidFill>
                </a:defRPr>
              </a:lvl1pPr>
            </a:lstStyle>
            <a:p>
              <a:r>
                <a:t>Model architecture</a:t>
              </a:r>
            </a:p>
          </p:txBody>
        </p:sp>
      </p:grpSp>
      <p:grpSp>
        <p:nvGrpSpPr>
          <p:cNvPr id="403" name="群組"/>
          <p:cNvGrpSpPr/>
          <p:nvPr/>
        </p:nvGrpSpPr>
        <p:grpSpPr>
          <a:xfrm>
            <a:off x="1910850" y="6191389"/>
            <a:ext cx="6142406" cy="1846056"/>
            <a:chOff x="0" y="0"/>
            <a:chExt cx="6142404" cy="1846054"/>
          </a:xfrm>
        </p:grpSpPr>
        <p:sp>
          <p:nvSpPr>
            <p:cNvPr id="401" name="矩形"/>
            <p:cNvSpPr/>
            <p:nvPr/>
          </p:nvSpPr>
          <p:spPr>
            <a:xfrm>
              <a:off x="0" y="0"/>
              <a:ext cx="3979798" cy="1846055"/>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02" name="Forward path"/>
            <p:cNvSpPr txBox="1"/>
            <p:nvPr/>
          </p:nvSpPr>
          <p:spPr>
            <a:xfrm>
              <a:off x="4210582" y="692344"/>
              <a:ext cx="1931823"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1">
                      <a:lumOff val="-13575"/>
                    </a:schemeClr>
                  </a:solidFill>
                </a:defRPr>
              </a:lvl1pPr>
            </a:lstStyle>
            <a:p>
              <a:r>
                <a:t>Forward path</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00"/>
                                        </p:tgtEl>
                                        <p:attrNameLst>
                                          <p:attrName>style.visibility</p:attrName>
                                        </p:attrNameLst>
                                      </p:cBhvr>
                                      <p:to>
                                        <p:strVal val="visible"/>
                                      </p:to>
                                    </p:set>
                                    <p:animEffect transition="in" filter="fade">
                                      <p:cBhvr>
                                        <p:cTn id="7" dur="500"/>
                                        <p:tgtEl>
                                          <p:spTgt spid="4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403"/>
                                        </p:tgtEl>
                                        <p:attrNameLst>
                                          <p:attrName>style.visibility</p:attrName>
                                        </p:attrNameLst>
                                      </p:cBhvr>
                                      <p:to>
                                        <p:strVal val="visible"/>
                                      </p:to>
                                    </p:set>
                                    <p:animEffect transition="in" filter="fade">
                                      <p:cBhvr>
                                        <p:cTn id="12"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 grpId="1" animBg="1" advAuto="0"/>
      <p:bldP spid="403" grpId="2"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Custom Training"/>
          <p:cNvSpPr txBox="1">
            <a:spLocks noGrp="1"/>
          </p:cNvSpPr>
          <p:nvPr>
            <p:ph type="title"/>
          </p:nvPr>
        </p:nvSpPr>
        <p:spPr>
          <a:xfrm>
            <a:off x="952500" y="254000"/>
            <a:ext cx="11099800" cy="1134567"/>
          </a:xfrm>
          <a:prstGeom prst="rect">
            <a:avLst/>
          </a:prstGeom>
        </p:spPr>
        <p:txBody>
          <a:bodyPr/>
          <a:lstStyle>
            <a:lvl1pPr>
              <a:defRPr sz="5000"/>
            </a:lvl1pPr>
          </a:lstStyle>
          <a:p>
            <a:r>
              <a:t>Custom Training</a:t>
            </a:r>
          </a:p>
        </p:txBody>
      </p:sp>
      <p:sp>
        <p:nvSpPr>
          <p:cNvPr id="406" name="You can always train the model with model.fit and model.evaluate, no matter which method you used to build the model…"/>
          <p:cNvSpPr txBox="1">
            <a:spLocks noGrp="1"/>
          </p:cNvSpPr>
          <p:nvPr>
            <p:ph type="body" idx="1"/>
          </p:nvPr>
        </p:nvSpPr>
        <p:spPr>
          <a:xfrm>
            <a:off x="952500" y="1606401"/>
            <a:ext cx="11099800" cy="7270899"/>
          </a:xfrm>
          <a:prstGeom prst="rect">
            <a:avLst/>
          </a:prstGeom>
        </p:spPr>
        <p:txBody>
          <a:bodyPr anchor="t"/>
          <a:lstStyle/>
          <a:p>
            <a:r>
              <a:t>You can always train the model with </a:t>
            </a:r>
            <a:r>
              <a:rPr>
                <a:latin typeface="Courier"/>
                <a:ea typeface="Courier"/>
                <a:cs typeface="Courier"/>
                <a:sym typeface="Courier"/>
              </a:rPr>
              <a:t>model.fit</a:t>
            </a:r>
            <a:r>
              <a:t> and </a:t>
            </a:r>
            <a:r>
              <a:rPr>
                <a:latin typeface="Courier"/>
                <a:ea typeface="Courier"/>
                <a:cs typeface="Courier"/>
                <a:sym typeface="Courier"/>
              </a:rPr>
              <a:t>model.evaluate</a:t>
            </a:r>
            <a:r>
              <a:t>, no matter which method you used to build the model</a:t>
            </a:r>
          </a:p>
          <a:p>
            <a:r>
              <a:t>However, if you need more flexible training and evaluating process, you can implement your own methods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06">
                                            <p:txEl>
                                              <p:pRg st="1" end="1"/>
                                            </p:txEl>
                                          </p:spTgt>
                                        </p:tgtEl>
                                        <p:attrNameLst>
                                          <p:attrName>style.visibility</p:attrName>
                                        </p:attrNameLst>
                                      </p:cBhvr>
                                      <p:to>
                                        <p:strVal val="visible"/>
                                      </p:to>
                                    </p:set>
                                    <p:animEffect transition="in" filter="fade">
                                      <p:cBhvr>
                                        <p:cTn id="7" dur="500"/>
                                        <p:tgtEl>
                                          <p:spTgt spid="4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1" build="p" bldLvl="5"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Training"/>
          <p:cNvSpPr txBox="1">
            <a:spLocks noGrp="1"/>
          </p:cNvSpPr>
          <p:nvPr>
            <p:ph type="title"/>
          </p:nvPr>
        </p:nvSpPr>
        <p:spPr>
          <a:xfrm>
            <a:off x="952500" y="254000"/>
            <a:ext cx="11099800" cy="1134567"/>
          </a:xfrm>
          <a:prstGeom prst="rect">
            <a:avLst/>
          </a:prstGeom>
        </p:spPr>
        <p:txBody>
          <a:bodyPr/>
          <a:lstStyle>
            <a:lvl1pPr>
              <a:defRPr sz="5000"/>
            </a:lvl1pPr>
          </a:lstStyle>
          <a:p>
            <a:r>
              <a:t>Training</a:t>
            </a:r>
          </a:p>
        </p:txBody>
      </p:sp>
      <p:pic>
        <p:nvPicPr>
          <p:cNvPr id="2" name="圖片 1">
            <a:extLst>
              <a:ext uri="{FF2B5EF4-FFF2-40B4-BE49-F238E27FC236}">
                <a16:creationId xmlns:a16="http://schemas.microsoft.com/office/drawing/2014/main" id="{99B86104-D895-40A2-89BB-7096302469C6}"/>
              </a:ext>
            </a:extLst>
          </p:cNvPr>
          <p:cNvPicPr>
            <a:picLocks noChangeAspect="1"/>
          </p:cNvPicPr>
          <p:nvPr/>
        </p:nvPicPr>
        <p:blipFill>
          <a:blip r:embed="rId2"/>
          <a:stretch>
            <a:fillRect/>
          </a:stretch>
        </p:blipFill>
        <p:spPr>
          <a:xfrm>
            <a:off x="163481" y="2280493"/>
            <a:ext cx="12677838" cy="6980567"/>
          </a:xfrm>
          <a:prstGeom prst="rect">
            <a:avLst/>
          </a:prstGeom>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Custom Training"/>
          <p:cNvSpPr txBox="1">
            <a:spLocks noGrp="1"/>
          </p:cNvSpPr>
          <p:nvPr>
            <p:ph type="title"/>
          </p:nvPr>
        </p:nvSpPr>
        <p:spPr>
          <a:xfrm>
            <a:off x="952500" y="254000"/>
            <a:ext cx="11099800" cy="1134567"/>
          </a:xfrm>
          <a:prstGeom prst="rect">
            <a:avLst/>
          </a:prstGeom>
        </p:spPr>
        <p:txBody>
          <a:bodyPr/>
          <a:lstStyle>
            <a:lvl1pPr>
              <a:defRPr sz="5000"/>
            </a:lvl1pPr>
          </a:lstStyle>
          <a:p>
            <a:r>
              <a:t>Custom Training</a:t>
            </a:r>
          </a:p>
        </p:txBody>
      </p:sp>
      <p:pic>
        <p:nvPicPr>
          <p:cNvPr id="427" name="Screen Shot 2020-10-21 at 10.34.30.png" descr="Screen Shot 2020-10-21 at 10.34.30.png"/>
          <p:cNvPicPr>
            <a:picLocks noChangeAspect="1"/>
          </p:cNvPicPr>
          <p:nvPr/>
        </p:nvPicPr>
        <p:blipFill>
          <a:blip r:embed="rId2">
            <a:extLst/>
          </a:blip>
          <a:stretch>
            <a:fillRect/>
          </a:stretch>
        </p:blipFill>
        <p:spPr>
          <a:xfrm>
            <a:off x="66932" y="1680470"/>
            <a:ext cx="12870936" cy="6392660"/>
          </a:xfrm>
          <a:prstGeom prst="rect">
            <a:avLst/>
          </a:prstGeom>
          <a:ln w="12700">
            <a:miter lim="400000"/>
          </a:ln>
        </p:spPr>
      </p:pic>
      <p:grpSp>
        <p:nvGrpSpPr>
          <p:cNvPr id="430" name="群組"/>
          <p:cNvGrpSpPr/>
          <p:nvPr/>
        </p:nvGrpSpPr>
        <p:grpSpPr>
          <a:xfrm>
            <a:off x="256563" y="1857047"/>
            <a:ext cx="12629563" cy="5826900"/>
            <a:chOff x="0" y="0"/>
            <a:chExt cx="12629561" cy="5826898"/>
          </a:xfrm>
        </p:grpSpPr>
        <p:sp>
          <p:nvSpPr>
            <p:cNvPr id="428" name="矩形"/>
            <p:cNvSpPr/>
            <p:nvPr/>
          </p:nvSpPr>
          <p:spPr>
            <a:xfrm>
              <a:off x="0" y="547076"/>
              <a:ext cx="12629562" cy="5279823"/>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29" name="Number of epochs"/>
            <p:cNvSpPr txBox="1"/>
            <p:nvPr/>
          </p:nvSpPr>
          <p:spPr>
            <a:xfrm>
              <a:off x="9934655" y="0"/>
              <a:ext cx="2649323"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1">
                      <a:lumOff val="-13575"/>
                    </a:schemeClr>
                  </a:solidFill>
                </a:defRPr>
              </a:lvl1pPr>
            </a:lstStyle>
            <a:p>
              <a:r>
                <a:t>Number of epochs</a:t>
              </a:r>
            </a:p>
          </p:txBody>
        </p:sp>
      </p:grpSp>
      <p:grpSp>
        <p:nvGrpSpPr>
          <p:cNvPr id="433" name="群組"/>
          <p:cNvGrpSpPr/>
          <p:nvPr/>
        </p:nvGrpSpPr>
        <p:grpSpPr>
          <a:xfrm>
            <a:off x="742892" y="3756352"/>
            <a:ext cx="8048723" cy="2033742"/>
            <a:chOff x="0" y="0"/>
            <a:chExt cx="8048722" cy="2033740"/>
          </a:xfrm>
        </p:grpSpPr>
        <p:sp>
          <p:nvSpPr>
            <p:cNvPr id="431" name="矩形"/>
            <p:cNvSpPr/>
            <p:nvPr/>
          </p:nvSpPr>
          <p:spPr>
            <a:xfrm>
              <a:off x="0" y="541623"/>
              <a:ext cx="5179924" cy="1492118"/>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32" name="Running through each batch"/>
            <p:cNvSpPr txBox="1"/>
            <p:nvPr/>
          </p:nvSpPr>
          <p:spPr>
            <a:xfrm>
              <a:off x="4066511" y="0"/>
              <a:ext cx="3982213"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5">
                      <a:hueOff val="-82419"/>
                      <a:satOff val="-9513"/>
                      <a:lumOff val="-16343"/>
                    </a:schemeClr>
                  </a:solidFill>
                </a:defRPr>
              </a:lvl1pPr>
            </a:lstStyle>
            <a:p>
              <a:r>
                <a:t>Running through each batch</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30"/>
                                        </p:tgtEl>
                                        <p:attrNameLst>
                                          <p:attrName>style.visibility</p:attrName>
                                        </p:attrNameLst>
                                      </p:cBhvr>
                                      <p:to>
                                        <p:strVal val="visible"/>
                                      </p:to>
                                    </p:set>
                                    <p:animEffect transition="in" filter="fade">
                                      <p:cBhvr>
                                        <p:cTn id="7" dur="500"/>
                                        <p:tgtEl>
                                          <p:spTgt spid="4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433"/>
                                        </p:tgtEl>
                                        <p:attrNameLst>
                                          <p:attrName>style.visibility</p:attrName>
                                        </p:attrNameLst>
                                      </p:cBhvr>
                                      <p:to>
                                        <p:strVal val="visible"/>
                                      </p:to>
                                    </p:set>
                                    <p:animEffect transition="in" filter="fade">
                                      <p:cBhvr>
                                        <p:cTn id="12"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 grpId="1" animBg="1" advAuto="0"/>
      <p:bldP spid="433" grpId="2"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 Training"/>
          <p:cNvSpPr txBox="1">
            <a:spLocks noGrp="1"/>
          </p:cNvSpPr>
          <p:nvPr>
            <p:ph type="title"/>
          </p:nvPr>
        </p:nvSpPr>
        <p:spPr>
          <a:xfrm>
            <a:off x="952500" y="254000"/>
            <a:ext cx="11099800" cy="1134567"/>
          </a:xfrm>
          <a:prstGeom prst="rect">
            <a:avLst/>
          </a:prstGeom>
        </p:spPr>
        <p:txBody>
          <a:bodyPr/>
          <a:lstStyle>
            <a:lvl1pPr>
              <a:defRPr sz="5000"/>
            </a:lvl1pPr>
          </a:lstStyle>
          <a:p>
            <a:r>
              <a:t>Custom Training</a:t>
            </a:r>
          </a:p>
        </p:txBody>
      </p:sp>
      <p:sp>
        <p:nvSpPr>
          <p:cNvPr id="436" name="Similarly, you have to choose the loss function and optimizer as previous…"/>
          <p:cNvSpPr txBox="1">
            <a:spLocks noGrp="1"/>
          </p:cNvSpPr>
          <p:nvPr>
            <p:ph type="body" idx="1"/>
          </p:nvPr>
        </p:nvSpPr>
        <p:spPr>
          <a:xfrm>
            <a:off x="952500" y="1606401"/>
            <a:ext cx="11099800" cy="7270899"/>
          </a:xfrm>
          <a:prstGeom prst="rect">
            <a:avLst/>
          </a:prstGeom>
        </p:spPr>
        <p:txBody>
          <a:bodyPr anchor="t"/>
          <a:lstStyle/>
          <a:p>
            <a:r>
              <a:t>Similarly, you have to choose the loss function and optimizer as previous</a:t>
            </a:r>
          </a:p>
          <a:p>
            <a:r>
              <a:t>Later on, to train the model, we can use </a:t>
            </a:r>
            <a:r>
              <a:rPr u="sng">
                <a:latin typeface="Courier"/>
                <a:ea typeface="Courier"/>
                <a:cs typeface="Courier"/>
                <a:sym typeface="Courier"/>
                <a:hlinkClick r:id="rId3"/>
              </a:rPr>
              <a:t>tf.GradientTape</a:t>
            </a:r>
            <a:r>
              <a:t> to record operations for automatic differentiation</a:t>
            </a:r>
          </a:p>
        </p:txBody>
      </p:sp>
      <p:pic>
        <p:nvPicPr>
          <p:cNvPr id="437" name="Screen Shot 2020-10-20 at 22.41.27.png" descr="Screen Shot 2020-10-20 at 22.41.27.png"/>
          <p:cNvPicPr>
            <a:picLocks noChangeAspect="1"/>
          </p:cNvPicPr>
          <p:nvPr/>
        </p:nvPicPr>
        <p:blipFill>
          <a:blip r:embed="rId4">
            <a:extLst/>
          </a:blip>
          <a:stretch>
            <a:fillRect/>
          </a:stretch>
        </p:blipFill>
        <p:spPr>
          <a:xfrm>
            <a:off x="498122" y="4745540"/>
            <a:ext cx="12008556" cy="4688025"/>
          </a:xfrm>
          <a:prstGeom prst="rect">
            <a:avLst/>
          </a:prstGeom>
          <a:ln w="12700">
            <a:miter lim="400000"/>
          </a:ln>
        </p:spPr>
      </p:pic>
      <p:grpSp>
        <p:nvGrpSpPr>
          <p:cNvPr id="440" name="群組"/>
          <p:cNvGrpSpPr/>
          <p:nvPr/>
        </p:nvGrpSpPr>
        <p:grpSpPr>
          <a:xfrm>
            <a:off x="576736" y="4934967"/>
            <a:ext cx="4878242" cy="501463"/>
            <a:chOff x="0" y="0"/>
            <a:chExt cx="4878240" cy="501461"/>
          </a:xfrm>
        </p:grpSpPr>
        <p:sp>
          <p:nvSpPr>
            <p:cNvPr id="438" name="矩形"/>
            <p:cNvSpPr/>
            <p:nvPr/>
          </p:nvSpPr>
          <p:spPr>
            <a:xfrm>
              <a:off x="0" y="61504"/>
              <a:ext cx="2064853" cy="439958"/>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39" name="Boost performance"/>
            <p:cNvSpPr txBox="1"/>
            <p:nvPr/>
          </p:nvSpPr>
          <p:spPr>
            <a:xfrm>
              <a:off x="2139003" y="0"/>
              <a:ext cx="2739238"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5">
                      <a:hueOff val="-82419"/>
                      <a:satOff val="-9513"/>
                      <a:lumOff val="-16343"/>
                    </a:schemeClr>
                  </a:solidFill>
                </a:defRPr>
              </a:lvl1pPr>
            </a:lstStyle>
            <a:p>
              <a:r>
                <a:t>Boost performance</a:t>
              </a:r>
            </a:p>
          </p:txBody>
        </p:sp>
      </p:grpSp>
      <p:grpSp>
        <p:nvGrpSpPr>
          <p:cNvPr id="443" name="群組"/>
          <p:cNvGrpSpPr/>
          <p:nvPr/>
        </p:nvGrpSpPr>
        <p:grpSpPr>
          <a:xfrm>
            <a:off x="1828100" y="6698314"/>
            <a:ext cx="9814627" cy="461367"/>
            <a:chOff x="0" y="0"/>
            <a:chExt cx="9814626" cy="461365"/>
          </a:xfrm>
        </p:grpSpPr>
        <p:sp>
          <p:nvSpPr>
            <p:cNvPr id="441" name="矩形"/>
            <p:cNvSpPr/>
            <p:nvPr/>
          </p:nvSpPr>
          <p:spPr>
            <a:xfrm>
              <a:off x="0" y="25400"/>
              <a:ext cx="6762210" cy="410566"/>
            </a:xfrm>
            <a:prstGeom prst="rect">
              <a:avLst/>
            </a:prstGeom>
            <a:noFill/>
            <a:ln w="508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2" name="Compute predictions"/>
            <p:cNvSpPr txBox="1"/>
            <p:nvPr/>
          </p:nvSpPr>
          <p:spPr>
            <a:xfrm>
              <a:off x="6837645" y="0"/>
              <a:ext cx="2976982"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solidFill>
                    <a:schemeClr val="accent3">
                      <a:hueOff val="362282"/>
                      <a:satOff val="31803"/>
                      <a:lumOff val="-18242"/>
                    </a:schemeClr>
                  </a:solidFill>
                </a:defRPr>
              </a:lvl1pPr>
            </a:lstStyle>
            <a:p>
              <a:r>
                <a:t>Compute predictions</a:t>
              </a:r>
            </a:p>
          </p:txBody>
        </p:sp>
      </p:grpSp>
      <p:grpSp>
        <p:nvGrpSpPr>
          <p:cNvPr id="446" name="群組"/>
          <p:cNvGrpSpPr/>
          <p:nvPr/>
        </p:nvGrpSpPr>
        <p:grpSpPr>
          <a:xfrm>
            <a:off x="1153380" y="6980989"/>
            <a:ext cx="10869375" cy="829667"/>
            <a:chOff x="0" y="0"/>
            <a:chExt cx="10869373" cy="829665"/>
          </a:xfrm>
        </p:grpSpPr>
        <p:sp>
          <p:nvSpPr>
            <p:cNvPr id="444" name="矩形"/>
            <p:cNvSpPr/>
            <p:nvPr/>
          </p:nvSpPr>
          <p:spPr>
            <a:xfrm>
              <a:off x="0" y="397769"/>
              <a:ext cx="9405570" cy="410567"/>
            </a:xfrm>
            <a:prstGeom prst="rect">
              <a:avLst/>
            </a:prstGeom>
            <a:noFill/>
            <a:ln w="50800" cap="flat">
              <a:solidFill>
                <a:schemeClr val="accent4">
                  <a:hueOff val="-461056"/>
                  <a:satOff val="4338"/>
                  <a:lumOff val="-10225"/>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5" name="Compute…"/>
            <p:cNvSpPr txBox="1"/>
            <p:nvPr/>
          </p:nvSpPr>
          <p:spPr>
            <a:xfrm>
              <a:off x="9405419" y="0"/>
              <a:ext cx="1463955" cy="8296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b="0">
                  <a:solidFill>
                    <a:schemeClr val="accent4">
                      <a:hueOff val="-1081314"/>
                      <a:satOff val="4338"/>
                      <a:lumOff val="-8931"/>
                    </a:schemeClr>
                  </a:solidFill>
                </a:defRPr>
              </a:pPr>
              <a:r>
                <a:t>Compute </a:t>
              </a:r>
            </a:p>
            <a:p>
              <a:pPr>
                <a:defRPr b="0">
                  <a:solidFill>
                    <a:schemeClr val="accent4">
                      <a:hueOff val="-1081314"/>
                      <a:satOff val="4338"/>
                      <a:lumOff val="-8931"/>
                    </a:schemeClr>
                  </a:solidFill>
                </a:defRPr>
              </a:pPr>
              <a:r>
                <a:t>gradients</a:t>
              </a:r>
            </a:p>
          </p:txBody>
        </p:sp>
      </p:grpSp>
      <p:grpSp>
        <p:nvGrpSpPr>
          <p:cNvPr id="449" name="群組"/>
          <p:cNvGrpSpPr/>
          <p:nvPr/>
        </p:nvGrpSpPr>
        <p:grpSpPr>
          <a:xfrm>
            <a:off x="1156365" y="7791815"/>
            <a:ext cx="11071791" cy="887406"/>
            <a:chOff x="0" y="0"/>
            <a:chExt cx="11071789" cy="887405"/>
          </a:xfrm>
        </p:grpSpPr>
        <p:sp>
          <p:nvSpPr>
            <p:cNvPr id="447" name="矩形"/>
            <p:cNvSpPr/>
            <p:nvPr/>
          </p:nvSpPr>
          <p:spPr>
            <a:xfrm>
              <a:off x="0" y="0"/>
              <a:ext cx="11049000" cy="410566"/>
            </a:xfrm>
            <a:prstGeom prst="rect">
              <a:avLst/>
            </a:prstGeom>
            <a:noFill/>
            <a:ln w="50800" cap="flat">
              <a:solidFill>
                <a:srgbClr val="000000"/>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48" name="Update networks"/>
            <p:cNvSpPr txBox="1"/>
            <p:nvPr/>
          </p:nvSpPr>
          <p:spPr>
            <a:xfrm>
              <a:off x="8620588" y="426039"/>
              <a:ext cx="2451202"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vl1pPr>
            </a:lstStyle>
            <a:p>
              <a:r>
                <a:t>Update networks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43"/>
                                        </p:tgtEl>
                                        <p:attrNameLst>
                                          <p:attrName>style.visibility</p:attrName>
                                        </p:attrNameLst>
                                      </p:cBhvr>
                                      <p:to>
                                        <p:strVal val="visible"/>
                                      </p:to>
                                    </p:set>
                                    <p:animEffect transition="in" filter="fade">
                                      <p:cBhvr>
                                        <p:cTn id="7" dur="500"/>
                                        <p:tgtEl>
                                          <p:spTgt spid="4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446"/>
                                        </p:tgtEl>
                                        <p:attrNameLst>
                                          <p:attrName>style.visibility</p:attrName>
                                        </p:attrNameLst>
                                      </p:cBhvr>
                                      <p:to>
                                        <p:strVal val="visible"/>
                                      </p:to>
                                    </p:set>
                                    <p:animEffect transition="in" filter="fade">
                                      <p:cBhvr>
                                        <p:cTn id="12" dur="500"/>
                                        <p:tgtEl>
                                          <p:spTgt spid="4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449"/>
                                        </p:tgtEl>
                                        <p:attrNameLst>
                                          <p:attrName>style.visibility</p:attrName>
                                        </p:attrNameLst>
                                      </p:cBhvr>
                                      <p:to>
                                        <p:strVal val="visible"/>
                                      </p:to>
                                    </p:set>
                                    <p:animEffect transition="in" filter="fade">
                                      <p:cBhvr>
                                        <p:cTn id="17" dur="500"/>
                                        <p:tgtEl>
                                          <p:spTgt spid="4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4" nodeType="clickEffect">
                                  <p:stCondLst>
                                    <p:cond delay="0"/>
                                  </p:stCondLst>
                                  <p:iterate>
                                    <p:tmAbs val="0"/>
                                  </p:iterate>
                                  <p:childTnLst>
                                    <p:set>
                                      <p:cBhvr>
                                        <p:cTn id="21" fill="hold"/>
                                        <p:tgtEl>
                                          <p:spTgt spid="440"/>
                                        </p:tgtEl>
                                        <p:attrNameLst>
                                          <p:attrName>style.visibility</p:attrName>
                                        </p:attrNameLst>
                                      </p:cBhvr>
                                      <p:to>
                                        <p:strVal val="visible"/>
                                      </p:to>
                                    </p:set>
                                    <p:animEffect transition="in" filter="fade">
                                      <p:cBhvr>
                                        <p:cTn id="22"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4" animBg="1" advAuto="0"/>
      <p:bldP spid="443" grpId="1" animBg="1" advAuto="0"/>
      <p:bldP spid="446" grpId="2" animBg="1" advAuto="0"/>
      <p:bldP spid="449" grpId="3"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Gradients and Automatic Differentiation"/>
          <p:cNvSpPr txBox="1">
            <a:spLocks noGrp="1"/>
          </p:cNvSpPr>
          <p:nvPr>
            <p:ph type="title"/>
          </p:nvPr>
        </p:nvSpPr>
        <p:spPr>
          <a:xfrm>
            <a:off x="952500" y="254000"/>
            <a:ext cx="11099800" cy="1134567"/>
          </a:xfrm>
          <a:prstGeom prst="rect">
            <a:avLst/>
          </a:prstGeom>
        </p:spPr>
        <p:txBody>
          <a:bodyPr/>
          <a:lstStyle>
            <a:lvl1pPr defTabSz="549148">
              <a:defRPr sz="4700"/>
            </a:lvl1pPr>
          </a:lstStyle>
          <a:p>
            <a:r>
              <a:t>Gradients and Automatic Differentiation</a:t>
            </a:r>
          </a:p>
        </p:txBody>
      </p:sp>
      <p:sp>
        <p:nvSpPr>
          <p:cNvPr id="452" name="One of the most important and powerful features of deep learning framework is automatic differentiation and gradients"/>
          <p:cNvSpPr txBox="1">
            <a:spLocks noGrp="1"/>
          </p:cNvSpPr>
          <p:nvPr>
            <p:ph type="body" idx="1"/>
          </p:nvPr>
        </p:nvSpPr>
        <p:spPr>
          <a:xfrm>
            <a:off x="952500" y="1606401"/>
            <a:ext cx="11099800" cy="7270899"/>
          </a:xfrm>
          <a:prstGeom prst="rect">
            <a:avLst/>
          </a:prstGeom>
        </p:spPr>
        <p:txBody>
          <a:bodyPr anchor="t"/>
          <a:lstStyle/>
          <a:p>
            <a:r>
              <a:t>One of the most important and powerful features of deep learning framework is </a:t>
            </a:r>
            <a:r>
              <a:rPr b="1">
                <a:solidFill>
                  <a:schemeClr val="accent5">
                    <a:hueOff val="-82419"/>
                    <a:satOff val="-9513"/>
                    <a:lumOff val="-16343"/>
                  </a:schemeClr>
                </a:solidFill>
              </a:rPr>
              <a:t>automatic differentiation and gradients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Model Architecture"/>
          <p:cNvSpPr txBox="1">
            <a:spLocks noGrp="1"/>
          </p:cNvSpPr>
          <p:nvPr>
            <p:ph type="title"/>
          </p:nvPr>
        </p:nvSpPr>
        <p:spPr>
          <a:xfrm>
            <a:off x="952500" y="254000"/>
            <a:ext cx="11099800" cy="1134567"/>
          </a:xfrm>
          <a:prstGeom prst="rect">
            <a:avLst/>
          </a:prstGeom>
        </p:spPr>
        <p:txBody>
          <a:bodyPr/>
          <a:lstStyle>
            <a:lvl1pPr>
              <a:defRPr sz="5000"/>
            </a:lvl1pPr>
          </a:lstStyle>
          <a:p>
            <a:r>
              <a:t>Model Architecture</a:t>
            </a:r>
          </a:p>
        </p:txBody>
      </p:sp>
      <p:sp>
        <p:nvSpPr>
          <p:cNvPr id="136" name="We are going to build a deep neural network with 3 layers in total: 1 input layer, 1 hidden layers and 1 output layer…"/>
          <p:cNvSpPr txBox="1">
            <a:spLocks noGrp="1"/>
          </p:cNvSpPr>
          <p:nvPr>
            <p:ph type="body" idx="1"/>
          </p:nvPr>
        </p:nvSpPr>
        <p:spPr>
          <a:xfrm>
            <a:off x="952500" y="1606401"/>
            <a:ext cx="11099800" cy="7270899"/>
          </a:xfrm>
          <a:prstGeom prst="rect">
            <a:avLst/>
          </a:prstGeom>
        </p:spPr>
        <p:txBody>
          <a:bodyPr anchor="t"/>
          <a:lstStyle/>
          <a:p>
            <a:r>
              <a:t>We are going to build a deep neural network with 3 layers in total: </a:t>
            </a:r>
            <a:r>
              <a:rPr b="1"/>
              <a:t>1 input layer</a:t>
            </a:r>
            <a:r>
              <a:t>, </a:t>
            </a:r>
            <a:r>
              <a:rPr b="1"/>
              <a:t>1 hidden layers</a:t>
            </a:r>
            <a:r>
              <a:t> and </a:t>
            </a:r>
            <a:r>
              <a:rPr b="1"/>
              <a:t>1 output layer</a:t>
            </a:r>
          </a:p>
          <a:p>
            <a:pPr marL="833437" lvl="1" indent="-388937">
              <a:spcBef>
                <a:spcPts val="2400"/>
              </a:spcBef>
              <a:defRPr sz="2400"/>
            </a:pPr>
            <a:r>
              <a:t>All layers will be fully-connected</a:t>
            </a:r>
            <a:endParaRPr b="1"/>
          </a:p>
          <a:p>
            <a:r>
              <a:t>In this tutorial, we will use MNIST dataset</a:t>
            </a:r>
          </a:p>
          <a:p>
            <a:pPr marL="833437" lvl="1" indent="-388937">
              <a:spcBef>
                <a:spcPts val="2400"/>
              </a:spcBef>
              <a:defRPr sz="2400"/>
            </a:pPr>
            <a:r>
              <a:t>MNIST contains 70,000 images of hand-written digits, 60,000 for training and 10,000 for testing, each 28x28=784 pixels, in greyscale with pixel-values from 0 to 255</a:t>
            </a:r>
          </a:p>
        </p:txBody>
      </p:sp>
      <p:pic>
        <p:nvPicPr>
          <p:cNvPr id="137" name="影像" descr="影像"/>
          <p:cNvPicPr>
            <a:picLocks noChangeAspect="1"/>
          </p:cNvPicPr>
          <p:nvPr/>
        </p:nvPicPr>
        <p:blipFill>
          <a:blip r:embed="rId2">
            <a:extLst/>
          </a:blip>
          <a:stretch>
            <a:fillRect/>
          </a:stretch>
        </p:blipFill>
        <p:spPr>
          <a:xfrm>
            <a:off x="2674404" y="6006725"/>
            <a:ext cx="7655992" cy="336748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36">
                                            <p:txEl>
                                              <p:pRg st="2" end="2"/>
                                            </p:txEl>
                                          </p:spTgt>
                                        </p:tgtEl>
                                        <p:attrNameLst>
                                          <p:attrName>style.visibility</p:attrName>
                                        </p:attrNameLst>
                                      </p:cBhvr>
                                      <p:to>
                                        <p:strVal val="visible"/>
                                      </p:to>
                                    </p:set>
                                    <p:animEffect transition="in" filter="fade">
                                      <p:cBhvr>
                                        <p:cTn id="7" dur="500"/>
                                        <p:tgtEl>
                                          <p:spTgt spid="13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1" nodeType="clickEffect">
                                  <p:stCondLst>
                                    <p:cond delay="0"/>
                                  </p:stCondLst>
                                  <p:iterate>
                                    <p:tmAbs val="0"/>
                                  </p:iterate>
                                  <p:childTnLst>
                                    <p:set>
                                      <p:cBhvr>
                                        <p:cTn id="11" fill="hold"/>
                                        <p:tgtEl>
                                          <p:spTgt spid="136">
                                            <p:txEl>
                                              <p:pRg st="3" end="3"/>
                                            </p:txEl>
                                          </p:spTgt>
                                        </p:tgtEl>
                                        <p:attrNameLst>
                                          <p:attrName>style.visibility</p:attrName>
                                        </p:attrNameLst>
                                      </p:cBhvr>
                                      <p:to>
                                        <p:strVal val="visible"/>
                                      </p:to>
                                    </p:set>
                                    <p:animEffect transition="in" filter="fade">
                                      <p:cBhvr>
                                        <p:cTn id="12" dur="500"/>
                                        <p:tgtEl>
                                          <p:spTgt spid="13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2" nodeType="clickEffect">
                                  <p:stCondLst>
                                    <p:cond delay="0"/>
                                  </p:stCondLst>
                                  <p:iterate>
                                    <p:tmAbs val="0"/>
                                  </p:iterate>
                                  <p:childTnLst>
                                    <p:set>
                                      <p:cBhvr>
                                        <p:cTn id="16" fill="hold"/>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1" build="p" bldLvl="5" animBg="1" advAuto="0"/>
      <p:bldP spid="137" grpId="2"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Gradients and Automatic Differentiation"/>
          <p:cNvSpPr txBox="1">
            <a:spLocks noGrp="1"/>
          </p:cNvSpPr>
          <p:nvPr>
            <p:ph type="title"/>
          </p:nvPr>
        </p:nvSpPr>
        <p:spPr>
          <a:xfrm>
            <a:off x="952500" y="254000"/>
            <a:ext cx="11099800" cy="1134567"/>
          </a:xfrm>
          <a:prstGeom prst="rect">
            <a:avLst/>
          </a:prstGeom>
        </p:spPr>
        <p:txBody>
          <a:bodyPr/>
          <a:lstStyle>
            <a:lvl1pPr defTabSz="549148">
              <a:defRPr sz="4700"/>
            </a:lvl1pPr>
          </a:lstStyle>
          <a:p>
            <a:r>
              <a:t>Gradients and Automatic Differentiation</a:t>
            </a:r>
          </a:p>
        </p:txBody>
      </p:sp>
      <p:sp>
        <p:nvSpPr>
          <p:cNvPr id="455" name="As we can see in Neural Networks from Scratch, building neural networks manually requires strong knowledge of backpropagation algorithm…"/>
          <p:cNvSpPr txBox="1">
            <a:spLocks noGrp="1"/>
          </p:cNvSpPr>
          <p:nvPr>
            <p:ph type="body" idx="1"/>
          </p:nvPr>
        </p:nvSpPr>
        <p:spPr>
          <a:xfrm>
            <a:off x="952500" y="1606401"/>
            <a:ext cx="11099800" cy="7270899"/>
          </a:xfrm>
          <a:prstGeom prst="rect">
            <a:avLst/>
          </a:prstGeom>
        </p:spPr>
        <p:txBody>
          <a:bodyPr anchor="t"/>
          <a:lstStyle/>
          <a:p>
            <a:r>
              <a:t>As we can see in </a:t>
            </a:r>
            <a:r>
              <a:rPr u="sng">
                <a:solidFill>
                  <a:srgbClr val="FA853D"/>
                </a:solidFill>
                <a:hlinkClick r:id="rId2"/>
              </a:rPr>
              <a:t>Neural Networks from Scratch</a:t>
            </a:r>
            <a:r>
              <a:t>, building neural networks manually requires strong knowledge of backpropagation algorithm</a:t>
            </a:r>
          </a:p>
          <a:p>
            <a:pPr marL="833437" lvl="1" indent="-388937">
              <a:spcBef>
                <a:spcPts val="2400"/>
              </a:spcBef>
              <a:defRPr sz="2400"/>
            </a:pPr>
            <a:r>
              <a:t>It is interesting as we don't have too many operations or the model architecture is relatively simple</a:t>
            </a:r>
          </a:p>
          <a:p>
            <a:pPr marL="833437" lvl="1" indent="-388937">
              <a:spcBef>
                <a:spcPts val="2400"/>
              </a:spcBef>
              <a:defRPr sz="2400"/>
            </a:pPr>
            <a:r>
              <a:t>But what if we have this model?</a:t>
            </a:r>
          </a:p>
        </p:txBody>
      </p:sp>
      <p:pic>
        <p:nvPicPr>
          <p:cNvPr id="456" name="影像" descr="影像"/>
          <p:cNvPicPr>
            <a:picLocks noChangeAspect="1"/>
          </p:cNvPicPr>
          <p:nvPr/>
        </p:nvPicPr>
        <p:blipFill>
          <a:blip r:embed="rId3">
            <a:extLst/>
          </a:blip>
          <a:stretch>
            <a:fillRect/>
          </a:stretch>
        </p:blipFill>
        <p:spPr>
          <a:xfrm>
            <a:off x="1432884" y="5224770"/>
            <a:ext cx="10139032" cy="418204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55">
                                            <p:txEl>
                                              <p:pRg st="1" end="1"/>
                                            </p:txEl>
                                          </p:spTgt>
                                        </p:tgtEl>
                                        <p:attrNameLst>
                                          <p:attrName>style.visibility</p:attrName>
                                        </p:attrNameLst>
                                      </p:cBhvr>
                                      <p:to>
                                        <p:strVal val="visible"/>
                                      </p:to>
                                    </p:set>
                                    <p:animEffect transition="in" filter="fade">
                                      <p:cBhvr>
                                        <p:cTn id="7" dur="500"/>
                                        <p:tgtEl>
                                          <p:spTgt spid="4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1" nodeType="clickEffect">
                                  <p:stCondLst>
                                    <p:cond delay="0"/>
                                  </p:stCondLst>
                                  <p:iterate>
                                    <p:tmAbs val="0"/>
                                  </p:iterate>
                                  <p:childTnLst>
                                    <p:set>
                                      <p:cBhvr>
                                        <p:cTn id="11" fill="hold"/>
                                        <p:tgtEl>
                                          <p:spTgt spid="455">
                                            <p:txEl>
                                              <p:pRg st="2" end="2"/>
                                            </p:txEl>
                                          </p:spTgt>
                                        </p:tgtEl>
                                        <p:attrNameLst>
                                          <p:attrName>style.visibility</p:attrName>
                                        </p:attrNameLst>
                                      </p:cBhvr>
                                      <p:to>
                                        <p:strVal val="visible"/>
                                      </p:to>
                                    </p:set>
                                    <p:animEffect transition="in" filter="fade">
                                      <p:cBhvr>
                                        <p:cTn id="12" dur="500"/>
                                        <p:tgtEl>
                                          <p:spTgt spid="4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2" nodeType="clickEffect">
                                  <p:stCondLst>
                                    <p:cond delay="0"/>
                                  </p:stCondLst>
                                  <p:iterate>
                                    <p:tmAbs val="0"/>
                                  </p:iterate>
                                  <p:childTnLst>
                                    <p:set>
                                      <p:cBhvr>
                                        <p:cTn id="16" fill="hold"/>
                                        <p:tgtEl>
                                          <p:spTgt spid="456"/>
                                        </p:tgtEl>
                                        <p:attrNameLst>
                                          <p:attrName>style.visibility</p:attrName>
                                        </p:attrNameLst>
                                      </p:cBhvr>
                                      <p:to>
                                        <p:strVal val="visible"/>
                                      </p:to>
                                    </p:set>
                                    <p:animEffect transition="in" filter="fade">
                                      <p:cBhvr>
                                        <p:cTn id="17" dur="50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1" build="p" bldLvl="5" animBg="1" advAuto="0"/>
      <p:bldP spid="456" grpId="2"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Gradients and Automatic Differentiation"/>
          <p:cNvSpPr txBox="1">
            <a:spLocks noGrp="1"/>
          </p:cNvSpPr>
          <p:nvPr>
            <p:ph type="title"/>
          </p:nvPr>
        </p:nvSpPr>
        <p:spPr>
          <a:xfrm>
            <a:off x="952500" y="254000"/>
            <a:ext cx="11099800" cy="1134567"/>
          </a:xfrm>
          <a:prstGeom prst="rect">
            <a:avLst/>
          </a:prstGeom>
        </p:spPr>
        <p:txBody>
          <a:bodyPr/>
          <a:lstStyle>
            <a:lvl1pPr defTabSz="549148">
              <a:defRPr sz="4700"/>
            </a:lvl1pPr>
          </a:lstStyle>
          <a:p>
            <a:r>
              <a:t>Gradients and Automatic Differentiation</a:t>
            </a:r>
          </a:p>
        </p:txBody>
      </p:sp>
      <p:sp>
        <p:nvSpPr>
          <p:cNvPr id="459" name="TensorFlow provides the tf.GradientTape API for automatic differentiation; that is, computing the gradient of a computation with respect to some inputs…"/>
          <p:cNvSpPr txBox="1">
            <a:spLocks noGrp="1"/>
          </p:cNvSpPr>
          <p:nvPr>
            <p:ph type="body" idx="1"/>
          </p:nvPr>
        </p:nvSpPr>
        <p:spPr>
          <a:xfrm>
            <a:off x="952500" y="1606401"/>
            <a:ext cx="11099800" cy="7270899"/>
          </a:xfrm>
          <a:prstGeom prst="rect">
            <a:avLst/>
          </a:prstGeom>
        </p:spPr>
        <p:txBody>
          <a:bodyPr anchor="t"/>
          <a:lstStyle/>
          <a:p>
            <a:r>
              <a:rPr dirty="0"/>
              <a:t>TensorFlow provides the </a:t>
            </a:r>
            <a:r>
              <a:rPr dirty="0" err="1">
                <a:latin typeface="Courier"/>
                <a:ea typeface="Courier"/>
                <a:cs typeface="Courier"/>
                <a:sym typeface="Courier"/>
              </a:rPr>
              <a:t>tf.GradientTape</a:t>
            </a:r>
            <a:r>
              <a:rPr dirty="0"/>
              <a:t> API for automatic differentiation; that is, computing the gradient of a computation with respect to some inputs</a:t>
            </a:r>
          </a:p>
          <a:p>
            <a:r>
              <a:rPr dirty="0"/>
              <a:t>In short, you can regard </a:t>
            </a:r>
            <a:r>
              <a:rPr dirty="0" err="1">
                <a:latin typeface="Courier"/>
                <a:ea typeface="Courier"/>
                <a:cs typeface="Courier"/>
                <a:sym typeface="Courier"/>
              </a:rPr>
              <a:t>tape.gradient</a:t>
            </a:r>
            <a:r>
              <a:rPr dirty="0">
                <a:latin typeface="Courier"/>
                <a:ea typeface="Courier"/>
                <a:cs typeface="Courier"/>
                <a:sym typeface="Courier"/>
              </a:rPr>
              <a:t>(loss, </a:t>
            </a:r>
            <a:r>
              <a:rPr dirty="0" err="1">
                <a:latin typeface="Courier"/>
                <a:ea typeface="Courier"/>
                <a:cs typeface="Courier"/>
                <a:sym typeface="Courier"/>
              </a:rPr>
              <a:t>model.trainable_variable</a:t>
            </a:r>
            <a:r>
              <a:rPr dirty="0">
                <a:latin typeface="Courier"/>
                <a:ea typeface="Courier"/>
                <a:cs typeface="Courier"/>
                <a:sym typeface="Courier"/>
              </a:rPr>
              <a:t>)</a:t>
            </a:r>
            <a:r>
              <a:rPr dirty="0"/>
              <a:t> as</a:t>
            </a:r>
          </a:p>
        </p:txBody>
      </p:sp>
      <mc:AlternateContent xmlns:mc="http://schemas.openxmlformats.org/markup-compatibility/2006" xmlns:a14="http://schemas.microsoft.com/office/drawing/2010/main">
        <mc:Choice Requires="a14">
          <p:sp>
            <p:nvSpPr>
              <p:cNvPr id="460" name="方程式"/>
              <p:cNvSpPr txBox="1"/>
              <p:nvPr/>
            </p:nvSpPr>
            <p:spPr>
              <a:xfrm>
                <a:off x="6122854" y="5234293"/>
                <a:ext cx="759092" cy="1012214"/>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sz="3200" i="1">
                              <a:solidFill>
                                <a:srgbClr val="000000"/>
                              </a:solidFill>
                              <a:latin typeface="Cambria Math" panose="02040503050406030204" pitchFamily="18" charset="0"/>
                            </a:rPr>
                          </m:ctrlPr>
                        </m:fPr>
                        <m:num>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𝐿</m:t>
                          </m:r>
                        </m:num>
                        <m:den>
                          <m:r>
                            <a:rPr sz="3200" i="1">
                              <a:solidFill>
                                <a:srgbClr val="000000"/>
                              </a:solidFill>
                              <a:latin typeface="Cambria Math" panose="02040503050406030204" pitchFamily="18" charset="0"/>
                            </a:rPr>
                            <m:t>𝜕</m:t>
                          </m:r>
                          <m:sSub>
                            <m:sSubPr>
                              <m:ctrlPr>
                                <a:rPr sz="3200" i="1">
                                  <a:solidFill>
                                    <a:srgbClr val="000000"/>
                                  </a:solidFill>
                                  <a:latin typeface="Cambria Math" panose="02040503050406030204" pitchFamily="18" charset="0"/>
                                </a:rPr>
                              </m:ctrlPr>
                            </m:sSubPr>
                            <m:e>
                              <m:r>
                                <a:rPr sz="3200" i="1">
                                  <a:solidFill>
                                    <a:srgbClr val="000000"/>
                                  </a:solidFill>
                                  <a:latin typeface="Cambria Math" panose="02040503050406030204" pitchFamily="18" charset="0"/>
                                </a:rPr>
                                <m:t>𝑊</m:t>
                              </m:r>
                            </m:e>
                            <m:sub>
                              <m:r>
                                <a:rPr sz="3200" i="1">
                                  <a:solidFill>
                                    <a:srgbClr val="000000"/>
                                  </a:solidFill>
                                  <a:latin typeface="Cambria Math" panose="02040503050406030204" pitchFamily="18" charset="0"/>
                                </a:rPr>
                                <m:t>𝑖𝑗</m:t>
                              </m:r>
                            </m:sub>
                          </m:sSub>
                        </m:den>
                      </m:f>
                    </m:oMath>
                  </m:oMathPara>
                </a14:m>
                <a:endParaRPr sz="3200"/>
              </a:p>
            </p:txBody>
          </p:sp>
        </mc:Choice>
        <mc:Fallback xmlns="">
          <p:sp>
            <p:nvSpPr>
              <p:cNvPr id="460" name="方程式"/>
              <p:cNvSpPr txBox="1">
                <a:spLocks noRot="1" noChangeAspect="1" noMove="1" noResize="1" noEditPoints="1" noAdjustHandles="1" noChangeArrowheads="1" noChangeShapeType="1" noTextEdit="1"/>
              </p:cNvSpPr>
              <p:nvPr/>
            </p:nvSpPr>
            <p:spPr>
              <a:xfrm>
                <a:off x="6122854" y="5234293"/>
                <a:ext cx="759092" cy="1012214"/>
              </a:xfrm>
              <a:prstGeom prst="rect">
                <a:avLst/>
              </a:prstGeom>
              <a:blipFill>
                <a:blip r:embed="rId3"/>
                <a:stretch>
                  <a:fillRect r="-8800" b="-6024"/>
                </a:stretch>
              </a:blipFill>
              <a:ln w="12700">
                <a:miter lim="400000"/>
              </a:ln>
            </p:spPr>
            <p:txBody>
              <a:bodyPr/>
              <a:lstStyle/>
              <a:p>
                <a:r>
                  <a:rPr lang="zh-TW" altLang="en-US">
                    <a:noFill/>
                  </a:rPr>
                  <a:t> </a:t>
                </a:r>
              </a:p>
            </p:txBody>
          </p:sp>
        </mc:Fallback>
      </mc:AlternateContent>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59">
                                            <p:txEl>
                                              <p:pRg st="1" end="1"/>
                                            </p:txEl>
                                          </p:spTgt>
                                        </p:tgtEl>
                                        <p:attrNameLst>
                                          <p:attrName>style.visibility</p:attrName>
                                        </p:attrNameLst>
                                      </p:cBhvr>
                                      <p:to>
                                        <p:strVal val="visible"/>
                                      </p:to>
                                    </p:set>
                                    <p:animEffect transition="in" filter="fade">
                                      <p:cBhvr>
                                        <p:cTn id="7" dur="1000"/>
                                        <p:tgtEl>
                                          <p:spTgt spid="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460"/>
                                        </p:tgtEl>
                                        <p:attrNameLst>
                                          <p:attrName>style.visibility</p:attrName>
                                        </p:attrNameLst>
                                      </p:cBhvr>
                                      <p:to>
                                        <p:strVal val="visible"/>
                                      </p:to>
                                    </p:set>
                                    <p:animEffect transition="in" filter="fade">
                                      <p:cBhvr>
                                        <p:cTn id="12" dur="5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1" build="p" bldLvl="5" animBg="1" advAuto="0"/>
      <p:bldP spid="460" grpId="2"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equential API, Functional API, and Model Subclassing"/>
          <p:cNvSpPr txBox="1">
            <a:spLocks noGrp="1"/>
          </p:cNvSpPr>
          <p:nvPr>
            <p:ph type="title"/>
          </p:nvPr>
        </p:nvSpPr>
        <p:spPr>
          <a:xfrm>
            <a:off x="952500" y="254000"/>
            <a:ext cx="11099800" cy="1134567"/>
          </a:xfrm>
          <a:prstGeom prst="rect">
            <a:avLst/>
          </a:prstGeom>
        </p:spPr>
        <p:txBody>
          <a:bodyPr/>
          <a:lstStyle>
            <a:lvl1pPr defTabSz="397256">
              <a:defRPr sz="3400"/>
            </a:lvl1pPr>
          </a:lstStyle>
          <a:p>
            <a:r>
              <a:t>Sequential API, Functional API, and Model Subclassing</a:t>
            </a:r>
          </a:p>
        </p:txBody>
      </p:sp>
      <p:sp>
        <p:nvSpPr>
          <p:cNvPr id="463" name="All models can interact with each other, whether they’re sequential models, functional models, or subclassed models"/>
          <p:cNvSpPr txBox="1">
            <a:spLocks noGrp="1"/>
          </p:cNvSpPr>
          <p:nvPr>
            <p:ph type="body" idx="1"/>
          </p:nvPr>
        </p:nvSpPr>
        <p:spPr>
          <a:xfrm>
            <a:off x="952500" y="1606401"/>
            <a:ext cx="11099800" cy="7270899"/>
          </a:xfrm>
          <a:prstGeom prst="rect">
            <a:avLst/>
          </a:prstGeom>
        </p:spPr>
        <p:txBody>
          <a:bodyPr anchor="t"/>
          <a:lstStyle/>
          <a:p>
            <a:endParaRPr/>
          </a:p>
          <a:p>
            <a:endParaRPr/>
          </a:p>
          <a:p>
            <a:endParaRPr/>
          </a:p>
          <a:p>
            <a:endParaRPr/>
          </a:p>
          <a:p>
            <a:endParaRPr/>
          </a:p>
          <a:p>
            <a:r>
              <a:t>All models can interact with each other, whether they’re sequential models, functional models, or subclassed models</a:t>
            </a:r>
          </a:p>
        </p:txBody>
      </p:sp>
      <p:graphicFrame>
        <p:nvGraphicFramePr>
          <p:cNvPr id="464" name="表格"/>
          <p:cNvGraphicFramePr/>
          <p:nvPr/>
        </p:nvGraphicFramePr>
        <p:xfrm>
          <a:off x="2372348" y="1957698"/>
          <a:ext cx="8260100" cy="4032837"/>
        </p:xfrm>
        <a:graphic>
          <a:graphicData uri="http://schemas.openxmlformats.org/drawingml/2006/table">
            <a:tbl>
              <a:tblPr firstRow="1" firstCol="1">
                <a:tableStyleId>{33BA23B1-9221-436E-865A-0063620EA4FD}</a:tableStyleId>
              </a:tblPr>
              <a:tblGrid>
                <a:gridCol w="2065025">
                  <a:extLst>
                    <a:ext uri="{9D8B030D-6E8A-4147-A177-3AD203B41FA5}">
                      <a16:colId xmlns:a16="http://schemas.microsoft.com/office/drawing/2014/main" val="20000"/>
                    </a:ext>
                  </a:extLst>
                </a:gridCol>
                <a:gridCol w="2065025">
                  <a:extLst>
                    <a:ext uri="{9D8B030D-6E8A-4147-A177-3AD203B41FA5}">
                      <a16:colId xmlns:a16="http://schemas.microsoft.com/office/drawing/2014/main" val="20001"/>
                    </a:ext>
                  </a:extLst>
                </a:gridCol>
                <a:gridCol w="2065025">
                  <a:extLst>
                    <a:ext uri="{9D8B030D-6E8A-4147-A177-3AD203B41FA5}">
                      <a16:colId xmlns:a16="http://schemas.microsoft.com/office/drawing/2014/main" val="20002"/>
                    </a:ext>
                  </a:extLst>
                </a:gridCol>
                <a:gridCol w="2065025">
                  <a:extLst>
                    <a:ext uri="{9D8B030D-6E8A-4147-A177-3AD203B41FA5}">
                      <a16:colId xmlns:a16="http://schemas.microsoft.com/office/drawing/2014/main" val="20003"/>
                    </a:ext>
                  </a:extLst>
                </a:gridCol>
              </a:tblGrid>
              <a:tr h="1344279">
                <a:tc>
                  <a:txBody>
                    <a:bodyPr/>
                    <a:lstStyle/>
                    <a:p>
                      <a:pPr defTabSz="914400">
                        <a:defRPr sz="2200">
                          <a:sym typeface="Helvetica Neue"/>
                        </a:defRPr>
                      </a:pPr>
                      <a:endParaRP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Sequential</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Functional</a:t>
                      </a:r>
                    </a:p>
                  </a:txBody>
                  <a:tcPr marL="50800" marR="50800" marT="50800" marB="50800" anchor="ctr" horzOverflow="overflow"/>
                </a:tc>
                <a:tc>
                  <a:txBody>
                    <a:bodyPr/>
                    <a:lstStyle/>
                    <a:p>
                      <a:pPr defTabSz="914400">
                        <a:defRPr sz="1800" b="0">
                          <a:solidFill>
                            <a:srgbClr val="000000"/>
                          </a:solidFill>
                        </a:defRPr>
                      </a:pPr>
                      <a:r>
                        <a:rPr sz="2200" b="1">
                          <a:solidFill>
                            <a:srgbClr val="FFFFFF"/>
                          </a:solidFill>
                          <a:sym typeface="Helvetica Neue"/>
                        </a:rPr>
                        <a:t>Subclassing</a:t>
                      </a:r>
                    </a:p>
                  </a:txBody>
                  <a:tcPr marL="50800" marR="50800" marT="50800" marB="50800" anchor="ctr" horzOverflow="overflow"/>
                </a:tc>
                <a:extLst>
                  <a:ext uri="{0D108BD9-81ED-4DB2-BD59-A6C34878D82A}">
                    <a16:rowId xmlns:a16="http://schemas.microsoft.com/office/drawing/2014/main" val="10000"/>
                  </a:ext>
                </a:extLst>
              </a:tr>
              <a:tr h="1344279">
                <a:tc>
                  <a:txBody>
                    <a:bodyPr/>
                    <a:lstStyle/>
                    <a:p>
                      <a:pPr defTabSz="914400">
                        <a:defRPr sz="1800" b="0">
                          <a:solidFill>
                            <a:srgbClr val="000000"/>
                          </a:solidFill>
                        </a:defRPr>
                      </a:pPr>
                      <a:r>
                        <a:rPr sz="2200" b="1">
                          <a:solidFill>
                            <a:srgbClr val="FFFFFF"/>
                          </a:solidFill>
                          <a:sym typeface="Helvetica Neue"/>
                        </a:rPr>
                        <a:t>Difficulty</a:t>
                      </a:r>
                    </a:p>
                  </a:txBody>
                  <a:tcPr marL="50800" marR="50800" marT="50800" marB="50800" anchor="ctr" horzOverflow="overflow"/>
                </a:tc>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endParaRPr/>
                    </a:p>
                  </a:txBody>
                  <a:tcPr marL="50800" marR="50800" marT="50800" marB="50800" anchor="ctr" horzOverflow="overflow"/>
                </a:tc>
                <a:extLst>
                  <a:ext uri="{0D108BD9-81ED-4DB2-BD59-A6C34878D82A}">
                    <a16:rowId xmlns:a16="http://schemas.microsoft.com/office/drawing/2014/main" val="10001"/>
                  </a:ext>
                </a:extLst>
              </a:tr>
              <a:tr h="1344279">
                <a:tc>
                  <a:txBody>
                    <a:bodyPr/>
                    <a:lstStyle/>
                    <a:p>
                      <a:pPr defTabSz="914400">
                        <a:defRPr sz="1800" b="0">
                          <a:solidFill>
                            <a:srgbClr val="000000"/>
                          </a:solidFill>
                        </a:defRPr>
                      </a:pPr>
                      <a:r>
                        <a:rPr sz="2200" b="1">
                          <a:solidFill>
                            <a:srgbClr val="FFFFFF"/>
                          </a:solidFill>
                          <a:sym typeface="Helvetica Neue"/>
                        </a:rPr>
                        <a:t>Flexibility</a:t>
                      </a:r>
                    </a:p>
                  </a:txBody>
                  <a:tcPr marL="50800" marR="50800" marT="50800" marB="50800" anchor="ctr" horzOverflow="overflow"/>
                </a:tc>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endParaRPr/>
                    </a:p>
                  </a:txBody>
                  <a:tcPr marL="50800" marR="50800" marT="50800" marB="50800" anchor="ctr" horzOverflow="overflow"/>
                </a:tc>
                <a:tc>
                  <a:txBody>
                    <a:bodyPr/>
                    <a:lstStyle/>
                    <a:p>
                      <a:pPr defTabSz="914400">
                        <a:defRPr sz="2200">
                          <a:sym typeface="Helvetica Neue"/>
                        </a:defRPr>
                      </a:pPr>
                      <a:endParaRPr/>
                    </a:p>
                  </a:txBody>
                  <a:tcPr marL="50800" marR="50800" marT="50800" marB="50800" anchor="ctr" horzOverflow="overflow"/>
                </a:tc>
                <a:extLst>
                  <a:ext uri="{0D108BD9-81ED-4DB2-BD59-A6C34878D82A}">
                    <a16:rowId xmlns:a16="http://schemas.microsoft.com/office/drawing/2014/main" val="10002"/>
                  </a:ext>
                </a:extLst>
              </a:tr>
            </a:tbl>
          </a:graphicData>
        </a:graphic>
      </p:graphicFrame>
      <p:grpSp>
        <p:nvGrpSpPr>
          <p:cNvPr id="474" name="群組"/>
          <p:cNvGrpSpPr/>
          <p:nvPr/>
        </p:nvGrpSpPr>
        <p:grpSpPr>
          <a:xfrm>
            <a:off x="4973813" y="3406834"/>
            <a:ext cx="5097007" cy="1134567"/>
            <a:chOff x="0" y="0"/>
            <a:chExt cx="5097005" cy="1134566"/>
          </a:xfrm>
        </p:grpSpPr>
        <p:grpSp>
          <p:nvGrpSpPr>
            <p:cNvPr id="467" name="群組"/>
            <p:cNvGrpSpPr/>
            <p:nvPr/>
          </p:nvGrpSpPr>
          <p:grpSpPr>
            <a:xfrm>
              <a:off x="0" y="-1"/>
              <a:ext cx="966066" cy="1134568"/>
              <a:chOff x="0" y="0"/>
              <a:chExt cx="966065" cy="1134566"/>
            </a:xfrm>
          </p:grpSpPr>
          <p:sp>
            <p:nvSpPr>
              <p:cNvPr id="465" name="獎牌"/>
              <p:cNvSpPr/>
              <p:nvPr/>
            </p:nvSpPr>
            <p:spPr>
              <a:xfrm>
                <a:off x="0" y="0"/>
                <a:ext cx="966066" cy="1134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6" name="1"/>
              <p:cNvSpPr txBox="1"/>
              <p:nvPr/>
            </p:nvSpPr>
            <p:spPr>
              <a:xfrm>
                <a:off x="327026" y="596310"/>
                <a:ext cx="312014" cy="52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1</a:t>
                </a:r>
              </a:p>
            </p:txBody>
          </p:sp>
        </p:grpSp>
        <p:grpSp>
          <p:nvGrpSpPr>
            <p:cNvPr id="470" name="群組"/>
            <p:cNvGrpSpPr/>
            <p:nvPr/>
          </p:nvGrpSpPr>
          <p:grpSpPr>
            <a:xfrm>
              <a:off x="2067750" y="-1"/>
              <a:ext cx="966067" cy="1134568"/>
              <a:chOff x="0" y="0"/>
              <a:chExt cx="966065" cy="1134566"/>
            </a:xfrm>
          </p:grpSpPr>
          <p:sp>
            <p:nvSpPr>
              <p:cNvPr id="468" name="獎牌"/>
              <p:cNvSpPr/>
              <p:nvPr/>
            </p:nvSpPr>
            <p:spPr>
              <a:xfrm>
                <a:off x="0" y="0"/>
                <a:ext cx="966066" cy="1134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D6D5D5"/>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69" name="2"/>
              <p:cNvSpPr txBox="1"/>
              <p:nvPr/>
            </p:nvSpPr>
            <p:spPr>
              <a:xfrm>
                <a:off x="327026" y="596310"/>
                <a:ext cx="312015" cy="52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2</a:t>
                </a:r>
              </a:p>
            </p:txBody>
          </p:sp>
        </p:grpSp>
        <p:grpSp>
          <p:nvGrpSpPr>
            <p:cNvPr id="473" name="群組"/>
            <p:cNvGrpSpPr/>
            <p:nvPr/>
          </p:nvGrpSpPr>
          <p:grpSpPr>
            <a:xfrm>
              <a:off x="4130940" y="-1"/>
              <a:ext cx="966066" cy="1134568"/>
              <a:chOff x="0" y="0"/>
              <a:chExt cx="966065" cy="1134566"/>
            </a:xfrm>
          </p:grpSpPr>
          <p:sp>
            <p:nvSpPr>
              <p:cNvPr id="471" name="獎牌"/>
              <p:cNvSpPr/>
              <p:nvPr/>
            </p:nvSpPr>
            <p:spPr>
              <a:xfrm>
                <a:off x="0" y="0"/>
                <a:ext cx="966066" cy="1134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AA7942"/>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2" name="3"/>
              <p:cNvSpPr txBox="1"/>
              <p:nvPr/>
            </p:nvSpPr>
            <p:spPr>
              <a:xfrm>
                <a:off x="327026" y="596310"/>
                <a:ext cx="312015" cy="52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3</a:t>
                </a:r>
              </a:p>
            </p:txBody>
          </p:sp>
        </p:grpSp>
      </p:grpSp>
      <p:grpSp>
        <p:nvGrpSpPr>
          <p:cNvPr id="484" name="群組"/>
          <p:cNvGrpSpPr/>
          <p:nvPr/>
        </p:nvGrpSpPr>
        <p:grpSpPr>
          <a:xfrm>
            <a:off x="4973813" y="4674567"/>
            <a:ext cx="5097007" cy="1134567"/>
            <a:chOff x="0" y="0"/>
            <a:chExt cx="5097005" cy="1134566"/>
          </a:xfrm>
        </p:grpSpPr>
        <p:grpSp>
          <p:nvGrpSpPr>
            <p:cNvPr id="477" name="群組"/>
            <p:cNvGrpSpPr/>
            <p:nvPr/>
          </p:nvGrpSpPr>
          <p:grpSpPr>
            <a:xfrm>
              <a:off x="4130940" y="-1"/>
              <a:ext cx="966066" cy="1134568"/>
              <a:chOff x="0" y="0"/>
              <a:chExt cx="966065" cy="1134566"/>
            </a:xfrm>
          </p:grpSpPr>
          <p:sp>
            <p:nvSpPr>
              <p:cNvPr id="475" name="獎牌"/>
              <p:cNvSpPr/>
              <p:nvPr/>
            </p:nvSpPr>
            <p:spPr>
              <a:xfrm>
                <a:off x="0" y="0"/>
                <a:ext cx="966066" cy="1134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chemeClr val="accent4"/>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6" name="1"/>
              <p:cNvSpPr txBox="1"/>
              <p:nvPr/>
            </p:nvSpPr>
            <p:spPr>
              <a:xfrm>
                <a:off x="327026" y="596310"/>
                <a:ext cx="312014" cy="52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1</a:t>
                </a:r>
              </a:p>
            </p:txBody>
          </p:sp>
        </p:grpSp>
        <p:grpSp>
          <p:nvGrpSpPr>
            <p:cNvPr id="480" name="群組"/>
            <p:cNvGrpSpPr/>
            <p:nvPr/>
          </p:nvGrpSpPr>
          <p:grpSpPr>
            <a:xfrm>
              <a:off x="2067750" y="-1"/>
              <a:ext cx="966067" cy="1134568"/>
              <a:chOff x="0" y="0"/>
              <a:chExt cx="966065" cy="1134566"/>
            </a:xfrm>
          </p:grpSpPr>
          <p:sp>
            <p:nvSpPr>
              <p:cNvPr id="478" name="獎牌"/>
              <p:cNvSpPr/>
              <p:nvPr/>
            </p:nvSpPr>
            <p:spPr>
              <a:xfrm>
                <a:off x="0" y="0"/>
                <a:ext cx="966066" cy="1134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D6D5D5"/>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79" name="2"/>
              <p:cNvSpPr txBox="1"/>
              <p:nvPr/>
            </p:nvSpPr>
            <p:spPr>
              <a:xfrm>
                <a:off x="327026" y="596310"/>
                <a:ext cx="312015" cy="52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2</a:t>
                </a:r>
              </a:p>
            </p:txBody>
          </p:sp>
        </p:grpSp>
        <p:grpSp>
          <p:nvGrpSpPr>
            <p:cNvPr id="483" name="群組"/>
            <p:cNvGrpSpPr/>
            <p:nvPr/>
          </p:nvGrpSpPr>
          <p:grpSpPr>
            <a:xfrm>
              <a:off x="0" y="-1"/>
              <a:ext cx="966066" cy="1134568"/>
              <a:chOff x="0" y="0"/>
              <a:chExt cx="966065" cy="1134566"/>
            </a:xfrm>
          </p:grpSpPr>
          <p:sp>
            <p:nvSpPr>
              <p:cNvPr id="481" name="獎牌"/>
              <p:cNvSpPr/>
              <p:nvPr/>
            </p:nvSpPr>
            <p:spPr>
              <a:xfrm>
                <a:off x="0" y="0"/>
                <a:ext cx="966066" cy="11345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AA7942"/>
              </a:solidFill>
              <a:ln w="12700" cap="flat">
                <a:noFill/>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482" name="3"/>
              <p:cNvSpPr txBox="1"/>
              <p:nvPr/>
            </p:nvSpPr>
            <p:spPr>
              <a:xfrm>
                <a:off x="327026" y="596310"/>
                <a:ext cx="312015" cy="5230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3</a:t>
                </a: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2" nodeType="clickEffect">
                                  <p:stCondLst>
                                    <p:cond delay="0"/>
                                  </p:stCondLst>
                                  <p:iterate>
                                    <p:tmAbs val="0"/>
                                  </p:iterate>
                                  <p:childTnLst>
                                    <p:set>
                                      <p:cBhvr>
                                        <p:cTn id="11" fill="hold"/>
                                        <p:tgtEl>
                                          <p:spTgt spid="484"/>
                                        </p:tgtEl>
                                        <p:attrNameLst>
                                          <p:attrName>style.visibility</p:attrName>
                                        </p:attrNameLst>
                                      </p:cBhvr>
                                      <p:to>
                                        <p:strVal val="visible"/>
                                      </p:to>
                                    </p:set>
                                    <p:animEffect transition="in" filter="fade">
                                      <p:cBhvr>
                                        <p:cTn id="12" dur="500"/>
                                        <p:tgtEl>
                                          <p:spTgt spid="48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463">
                                            <p:txEl>
                                              <p:pRg st="5" end="5"/>
                                            </p:txEl>
                                          </p:spTgt>
                                        </p:tgtEl>
                                        <p:attrNameLst>
                                          <p:attrName>style.visibility</p:attrName>
                                        </p:attrNameLst>
                                      </p:cBhvr>
                                      <p:to>
                                        <p:strVal val="visible"/>
                                      </p:to>
                                    </p:set>
                                    <p:animEffect transition="in" filter="fade">
                                      <p:cBhvr>
                                        <p:cTn id="17" dur="1000"/>
                                        <p:tgtEl>
                                          <p:spTgt spid="4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3" build="p" bldLvl="5" animBg="1" advAuto="0"/>
      <p:bldP spid="474" grpId="1" animBg="1" advAuto="0"/>
      <p:bldP spid="484" grpId="2"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Outline"/>
          <p:cNvSpPr txBox="1">
            <a:spLocks noGrp="1"/>
          </p:cNvSpPr>
          <p:nvPr>
            <p:ph type="title"/>
          </p:nvPr>
        </p:nvSpPr>
        <p:spPr>
          <a:xfrm>
            <a:off x="952500" y="254000"/>
            <a:ext cx="11099800" cy="1134567"/>
          </a:xfrm>
          <a:prstGeom prst="rect">
            <a:avLst/>
          </a:prstGeom>
        </p:spPr>
        <p:txBody>
          <a:bodyPr/>
          <a:lstStyle>
            <a:lvl1pPr>
              <a:defRPr sz="5000"/>
            </a:lvl1pPr>
          </a:lstStyle>
          <a:p>
            <a:r>
              <a:t>Outline</a:t>
            </a:r>
          </a:p>
        </p:txBody>
      </p:sp>
      <p:sp>
        <p:nvSpPr>
          <p:cNvPr id="487" name="Neural Networks from Scratch…"/>
          <p:cNvSpPr txBox="1">
            <a:spLocks noGrp="1"/>
          </p:cNvSpPr>
          <p:nvPr>
            <p:ph type="body" idx="1"/>
          </p:nvPr>
        </p:nvSpPr>
        <p:spPr>
          <a:xfrm>
            <a:off x="952500" y="1606401"/>
            <a:ext cx="11099800" cy="7731919"/>
          </a:xfrm>
          <a:prstGeom prst="rect">
            <a:avLst/>
          </a:prstGeom>
        </p:spPr>
        <p:txBody>
          <a:bodyPr anchor="t"/>
          <a:lstStyle/>
          <a:p>
            <a:pPr>
              <a:defRPr>
                <a:solidFill>
                  <a:srgbClr val="929292"/>
                </a:solidFill>
              </a:defRPr>
            </a:pPr>
            <a:r>
              <a:t>Neural Networks from Scratch</a:t>
            </a:r>
          </a:p>
          <a:p>
            <a:pPr>
              <a:defRPr>
                <a:solidFill>
                  <a:srgbClr val="929292"/>
                </a:solidFill>
              </a:defRPr>
            </a:pPr>
            <a:r>
              <a:t>Why TensorFlow?</a:t>
            </a:r>
          </a:p>
          <a:p>
            <a:pPr>
              <a:defRPr>
                <a:solidFill>
                  <a:srgbClr val="929292"/>
                </a:solidFill>
              </a:defRPr>
            </a:pPr>
            <a:r>
              <a:t>Environment Setup</a:t>
            </a:r>
          </a:p>
          <a:p>
            <a:r>
              <a:t>TensorFlow 2 Quickstart</a:t>
            </a:r>
          </a:p>
          <a:p>
            <a:pPr marL="833437" lvl="1" indent="-388937">
              <a:spcBef>
                <a:spcPts val="2400"/>
              </a:spcBef>
              <a:defRPr sz="2400">
                <a:solidFill>
                  <a:srgbClr val="929292"/>
                </a:solidFill>
              </a:defRPr>
            </a:pPr>
            <a:r>
              <a:t>Dataset Preparation</a:t>
            </a:r>
          </a:p>
          <a:p>
            <a:pPr marL="833437" lvl="1" indent="-388937">
              <a:spcBef>
                <a:spcPts val="2400"/>
              </a:spcBef>
              <a:defRPr sz="2400">
                <a:solidFill>
                  <a:srgbClr val="929292"/>
                </a:solidFill>
              </a:defRPr>
            </a:pPr>
            <a:r>
              <a:t>Building Model via Sequential API, Functional API, and Model Subclassing</a:t>
            </a:r>
          </a:p>
          <a:p>
            <a:pPr marL="833437" lvl="1" indent="-388937">
              <a:spcBef>
                <a:spcPts val="2400"/>
              </a:spcBef>
              <a:defRPr sz="2400"/>
            </a:pPr>
            <a:r>
              <a:t>Better performance with tf.function</a:t>
            </a:r>
          </a:p>
          <a:p>
            <a:pPr marL="833437" lvl="1" indent="-388937">
              <a:spcBef>
                <a:spcPts val="2400"/>
              </a:spcBef>
              <a:defRPr sz="2400">
                <a:solidFill>
                  <a:srgbClr val="929292"/>
                </a:solidFill>
              </a:defRPr>
            </a:pPr>
            <a:r>
              <a:t>Customize gradient flow by tf.custom_gradient</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Better Performance with tf.function"/>
          <p:cNvSpPr txBox="1">
            <a:spLocks noGrp="1"/>
          </p:cNvSpPr>
          <p:nvPr>
            <p:ph type="title"/>
          </p:nvPr>
        </p:nvSpPr>
        <p:spPr>
          <a:xfrm>
            <a:off x="952500" y="254000"/>
            <a:ext cx="11099800" cy="1134567"/>
          </a:xfrm>
          <a:prstGeom prst="rect">
            <a:avLst/>
          </a:prstGeom>
        </p:spPr>
        <p:txBody>
          <a:bodyPr/>
          <a:lstStyle>
            <a:lvl1pPr>
              <a:defRPr sz="5000"/>
            </a:lvl1pPr>
          </a:lstStyle>
          <a:p>
            <a:r>
              <a:t>Better Performance with tf.function</a:t>
            </a:r>
          </a:p>
        </p:txBody>
      </p:sp>
      <p:sp>
        <p:nvSpPr>
          <p:cNvPr id="490" name="In TensorFlow 2, eager execution is turned on by default. The user interface is intuitive and flexible…"/>
          <p:cNvSpPr txBox="1">
            <a:spLocks noGrp="1"/>
          </p:cNvSpPr>
          <p:nvPr>
            <p:ph type="body" idx="1"/>
          </p:nvPr>
        </p:nvSpPr>
        <p:spPr>
          <a:xfrm>
            <a:off x="952500" y="1606401"/>
            <a:ext cx="11099800" cy="7270899"/>
          </a:xfrm>
          <a:prstGeom prst="rect">
            <a:avLst/>
          </a:prstGeom>
        </p:spPr>
        <p:txBody>
          <a:bodyPr anchor="t"/>
          <a:lstStyle/>
          <a:p>
            <a:r>
              <a:rPr dirty="0"/>
              <a:t>In TensorFlow 2, </a:t>
            </a:r>
            <a:r>
              <a:rPr b="1" dirty="0">
                <a:solidFill>
                  <a:schemeClr val="accent5">
                    <a:hueOff val="-82419"/>
                    <a:satOff val="-9513"/>
                    <a:lumOff val="-16343"/>
                  </a:schemeClr>
                </a:solidFill>
              </a:rPr>
              <a:t>eager execution</a:t>
            </a:r>
            <a:r>
              <a:rPr dirty="0"/>
              <a:t> is turned on by default. The user interface is intuitive and flexible</a:t>
            </a:r>
          </a:p>
          <a:p>
            <a:r>
              <a:rPr dirty="0"/>
              <a:t>But this can come at the expense of performance and </a:t>
            </a:r>
            <a:r>
              <a:rPr dirty="0" err="1"/>
              <a:t>deployability</a:t>
            </a:r>
            <a:endParaRPr dirty="0"/>
          </a:p>
          <a:p>
            <a:r>
              <a:rPr dirty="0"/>
              <a:t>You can use </a:t>
            </a:r>
            <a:r>
              <a:rPr u="sng" dirty="0" err="1">
                <a:latin typeface="Courier"/>
                <a:ea typeface="Courier"/>
                <a:cs typeface="Courier"/>
                <a:sym typeface="Courier"/>
                <a:hlinkClick r:id="rId3"/>
              </a:rPr>
              <a:t>tf.function</a:t>
            </a:r>
            <a:r>
              <a:rPr dirty="0"/>
              <a:t> to make graphs out of your programs. It is a transformation tool that creates Python-independent dataflow graphs out of your Python 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490">
                                            <p:txEl>
                                              <p:pRg st="1" end="1"/>
                                            </p:txEl>
                                          </p:spTgt>
                                        </p:tgtEl>
                                        <p:attrNameLst>
                                          <p:attrName>style.visibility</p:attrName>
                                        </p:attrNameLst>
                                      </p:cBhvr>
                                      <p:to>
                                        <p:strVal val="visible"/>
                                      </p:to>
                                    </p:set>
                                    <p:animEffect transition="in" filter="fade">
                                      <p:cBhvr>
                                        <p:cTn id="7" dur="500"/>
                                        <p:tgtEl>
                                          <p:spTgt spid="49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1" nodeType="clickEffect">
                                  <p:stCondLst>
                                    <p:cond delay="0"/>
                                  </p:stCondLst>
                                  <p:iterate>
                                    <p:tmAbs val="0"/>
                                  </p:iterate>
                                  <p:childTnLst>
                                    <p:set>
                                      <p:cBhvr>
                                        <p:cTn id="11" fill="hold"/>
                                        <p:tgtEl>
                                          <p:spTgt spid="490">
                                            <p:txEl>
                                              <p:pRg st="2" end="2"/>
                                            </p:txEl>
                                          </p:spTgt>
                                        </p:tgtEl>
                                        <p:attrNameLst>
                                          <p:attrName>style.visibility</p:attrName>
                                        </p:attrNameLst>
                                      </p:cBhvr>
                                      <p:to>
                                        <p:strVal val="visible"/>
                                      </p:to>
                                    </p:set>
                                    <p:animEffect transition="in" filter="fade">
                                      <p:cBhvr>
                                        <p:cTn id="12" dur="500"/>
                                        <p:tgtEl>
                                          <p:spTgt spid="4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1" build="p" bldLvl="5"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Better Performance with tf.function"/>
          <p:cNvSpPr txBox="1">
            <a:spLocks noGrp="1"/>
          </p:cNvSpPr>
          <p:nvPr>
            <p:ph type="title"/>
          </p:nvPr>
        </p:nvSpPr>
        <p:spPr>
          <a:xfrm>
            <a:off x="952500" y="254000"/>
            <a:ext cx="11099800" cy="1134567"/>
          </a:xfrm>
          <a:prstGeom prst="rect">
            <a:avLst/>
          </a:prstGeom>
        </p:spPr>
        <p:txBody>
          <a:bodyPr/>
          <a:lstStyle>
            <a:lvl1pPr>
              <a:defRPr sz="5000"/>
            </a:lvl1pPr>
          </a:lstStyle>
          <a:p>
            <a:r>
              <a:t>Better Performance with tf.function</a:t>
            </a:r>
          </a:p>
        </p:txBody>
      </p:sp>
      <p:sp>
        <p:nvSpPr>
          <p:cNvPr id="493" name="Let's create two function with same operation, one runs in eager and another runs in graph mode"/>
          <p:cNvSpPr txBox="1">
            <a:spLocks noGrp="1"/>
          </p:cNvSpPr>
          <p:nvPr>
            <p:ph type="body" idx="1"/>
          </p:nvPr>
        </p:nvSpPr>
        <p:spPr>
          <a:xfrm>
            <a:off x="952500" y="1606401"/>
            <a:ext cx="11099800" cy="7270899"/>
          </a:xfrm>
          <a:prstGeom prst="rect">
            <a:avLst/>
          </a:prstGeom>
        </p:spPr>
        <p:txBody>
          <a:bodyPr anchor="t"/>
          <a:lstStyle/>
          <a:p>
            <a:r>
              <a:t>Let's create two function with same operation, one runs in </a:t>
            </a:r>
            <a:r>
              <a:rPr b="1"/>
              <a:t>eager</a:t>
            </a:r>
            <a:r>
              <a:t> and another runs in </a:t>
            </a:r>
            <a:r>
              <a:rPr b="1"/>
              <a:t>graph</a:t>
            </a:r>
            <a:r>
              <a:t> mode</a:t>
            </a:r>
          </a:p>
        </p:txBody>
      </p:sp>
      <p:pic>
        <p:nvPicPr>
          <p:cNvPr id="494" name="Screen Shot 2020-10-21 at 11.41.43.png" descr="Screen Shot 2020-10-21 at 11.41.43.png"/>
          <p:cNvPicPr>
            <a:picLocks noChangeAspect="1"/>
          </p:cNvPicPr>
          <p:nvPr/>
        </p:nvPicPr>
        <p:blipFill>
          <a:blip r:embed="rId2">
            <a:extLst/>
          </a:blip>
          <a:stretch>
            <a:fillRect/>
          </a:stretch>
        </p:blipFill>
        <p:spPr>
          <a:xfrm>
            <a:off x="2898473" y="2887091"/>
            <a:ext cx="7207854" cy="3135701"/>
          </a:xfrm>
          <a:prstGeom prst="rect">
            <a:avLst/>
          </a:prstGeom>
          <a:ln w="12700">
            <a:miter lim="400000"/>
          </a:ln>
        </p:spPr>
      </p:pic>
      <p:pic>
        <p:nvPicPr>
          <p:cNvPr id="495" name="Screen Shot 2020-10-21 at 11.41.54.png" descr="Screen Shot 2020-10-21 at 11.41.54.png"/>
          <p:cNvPicPr>
            <a:picLocks noChangeAspect="1"/>
          </p:cNvPicPr>
          <p:nvPr/>
        </p:nvPicPr>
        <p:blipFill>
          <a:blip r:embed="rId3">
            <a:extLst/>
          </a:blip>
          <a:stretch>
            <a:fillRect/>
          </a:stretch>
        </p:blipFill>
        <p:spPr>
          <a:xfrm>
            <a:off x="2941039" y="6221628"/>
            <a:ext cx="7122722" cy="3419474"/>
          </a:xfrm>
          <a:prstGeom prst="rect">
            <a:avLst/>
          </a:prstGeom>
          <a:ln w="12700">
            <a:miter lim="400000"/>
          </a:ln>
        </p:spPr>
      </p:pic>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Debugging"/>
          <p:cNvSpPr txBox="1">
            <a:spLocks noGrp="1"/>
          </p:cNvSpPr>
          <p:nvPr>
            <p:ph type="title"/>
          </p:nvPr>
        </p:nvSpPr>
        <p:spPr>
          <a:xfrm>
            <a:off x="952500" y="254000"/>
            <a:ext cx="11099800" cy="1134567"/>
          </a:xfrm>
          <a:prstGeom prst="rect">
            <a:avLst/>
          </a:prstGeom>
        </p:spPr>
        <p:txBody>
          <a:bodyPr/>
          <a:lstStyle>
            <a:lvl1pPr>
              <a:defRPr sz="5000"/>
            </a:lvl1pPr>
          </a:lstStyle>
          <a:p>
            <a:r>
              <a:t>Debugging</a:t>
            </a:r>
          </a:p>
        </p:txBody>
      </p:sp>
      <p:sp>
        <p:nvSpPr>
          <p:cNvPr id="498" name="In general, debugging code is easier in eager mode than inside tf.function. You should ensure that your code executes error-free in eager mode first…"/>
          <p:cNvSpPr txBox="1">
            <a:spLocks noGrp="1"/>
          </p:cNvSpPr>
          <p:nvPr>
            <p:ph type="body" idx="1"/>
          </p:nvPr>
        </p:nvSpPr>
        <p:spPr>
          <a:xfrm>
            <a:off x="952500" y="1606401"/>
            <a:ext cx="11099800" cy="7270899"/>
          </a:xfrm>
          <a:prstGeom prst="rect">
            <a:avLst/>
          </a:prstGeom>
        </p:spPr>
        <p:txBody>
          <a:bodyPr anchor="t"/>
          <a:lstStyle/>
          <a:p>
            <a:r>
              <a:rPr dirty="0"/>
              <a:t>In general, debugging code is easier in eager mode than inside </a:t>
            </a:r>
            <a:r>
              <a:rPr dirty="0" err="1">
                <a:latin typeface="Courier"/>
                <a:ea typeface="Courier"/>
                <a:cs typeface="Courier"/>
                <a:sym typeface="Courier"/>
              </a:rPr>
              <a:t>tf.function</a:t>
            </a:r>
            <a:r>
              <a:rPr dirty="0"/>
              <a:t>. You should ensure that your code executes error-free in eager mode first</a:t>
            </a:r>
          </a:p>
          <a:p>
            <a:pPr marL="833437" lvl="1" indent="-388937">
              <a:spcBef>
                <a:spcPts val="2400"/>
              </a:spcBef>
              <a:defRPr sz="2400"/>
            </a:pPr>
            <a:r>
              <a:rPr dirty="0"/>
              <a:t>Debug in eager mode, then decorate with</a:t>
            </a:r>
            <a:r>
              <a:rPr sz="3200" dirty="0"/>
              <a:t> </a:t>
            </a:r>
            <a:r>
              <a:rPr sz="3200" dirty="0">
                <a:latin typeface="Courier"/>
                <a:ea typeface="Courier"/>
                <a:cs typeface="Courier"/>
                <a:sym typeface="Courier"/>
              </a:rPr>
              <a:t>@</a:t>
            </a:r>
            <a:r>
              <a:rPr sz="3200" dirty="0" err="1">
                <a:latin typeface="Courier"/>
                <a:ea typeface="Courier"/>
                <a:cs typeface="Courier"/>
                <a:sym typeface="Courier"/>
              </a:rPr>
              <a:t>tf.function</a:t>
            </a:r>
            <a:endParaRPr sz="3200" dirty="0">
              <a:latin typeface="Courier"/>
              <a:ea typeface="Courier"/>
              <a:cs typeface="Courier"/>
              <a:sym typeface="Courier"/>
            </a:endParaRPr>
          </a:p>
          <a:p>
            <a:pPr marL="833437" lvl="1" indent="-388937">
              <a:spcBef>
                <a:spcPts val="2400"/>
              </a:spcBef>
              <a:defRPr sz="2400"/>
            </a:pPr>
            <a:r>
              <a:rPr dirty="0"/>
              <a:t>Don't rely on Python side effects like object mutation or list appends</a:t>
            </a:r>
          </a:p>
          <a:p>
            <a:pPr marL="963083" lvl="1" indent="-518583">
              <a:spcBef>
                <a:spcPts val="2400"/>
              </a:spcBef>
              <a:defRPr sz="2400"/>
            </a:pPr>
            <a:r>
              <a:rPr sz="3200" dirty="0" err="1">
                <a:latin typeface="Courier"/>
                <a:ea typeface="Courier"/>
                <a:cs typeface="Courier"/>
                <a:sym typeface="Courier"/>
              </a:rPr>
              <a:t>tf.function</a:t>
            </a:r>
            <a:r>
              <a:rPr sz="3200" dirty="0"/>
              <a:t> </a:t>
            </a:r>
            <a:r>
              <a:rPr dirty="0"/>
              <a:t>works best with TensorFlow ops; NumPy and Python calls are converted to constants</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ython Side Effects"/>
          <p:cNvSpPr txBox="1">
            <a:spLocks noGrp="1"/>
          </p:cNvSpPr>
          <p:nvPr>
            <p:ph type="title"/>
          </p:nvPr>
        </p:nvSpPr>
        <p:spPr>
          <a:xfrm>
            <a:off x="952500" y="254000"/>
            <a:ext cx="11099800" cy="1134567"/>
          </a:xfrm>
          <a:prstGeom prst="rect">
            <a:avLst/>
          </a:prstGeom>
        </p:spPr>
        <p:txBody>
          <a:bodyPr/>
          <a:lstStyle>
            <a:lvl1pPr>
              <a:defRPr sz="5000"/>
            </a:lvl1pPr>
          </a:lstStyle>
          <a:p>
            <a:r>
              <a:rPr dirty="0"/>
              <a:t>Python Side Effects</a:t>
            </a:r>
          </a:p>
        </p:txBody>
      </p:sp>
      <p:sp>
        <p:nvSpPr>
          <p:cNvPr id="501" name="Python side effects like printing, appending to lists, and mutating globals only happen the first time you call a function with a set of inputs…"/>
          <p:cNvSpPr txBox="1">
            <a:spLocks noGrp="1"/>
          </p:cNvSpPr>
          <p:nvPr>
            <p:ph type="body" idx="1"/>
          </p:nvPr>
        </p:nvSpPr>
        <p:spPr>
          <a:xfrm>
            <a:off x="952500" y="1606401"/>
            <a:ext cx="11099800" cy="7270899"/>
          </a:xfrm>
          <a:prstGeom prst="rect">
            <a:avLst/>
          </a:prstGeom>
        </p:spPr>
        <p:txBody>
          <a:bodyPr anchor="t"/>
          <a:lstStyle/>
          <a:p>
            <a:r>
              <a:rPr dirty="0"/>
              <a:t>Python side effects like printing, appending to lists, and mutating </a:t>
            </a:r>
            <a:r>
              <a:rPr dirty="0" err="1"/>
              <a:t>globals</a:t>
            </a:r>
            <a:r>
              <a:rPr dirty="0"/>
              <a:t> only happen the first time you call a function with a set of inputs</a:t>
            </a:r>
          </a:p>
          <a:p>
            <a:r>
              <a:rPr dirty="0"/>
              <a:t>Afterwards, the traced </a:t>
            </a:r>
            <a:r>
              <a:rPr dirty="0" err="1">
                <a:latin typeface="Courier"/>
                <a:ea typeface="Courier"/>
                <a:cs typeface="Courier"/>
                <a:sym typeface="Courier"/>
              </a:rPr>
              <a:t>tf.Graph</a:t>
            </a:r>
            <a:r>
              <a:rPr dirty="0"/>
              <a:t> is </a:t>
            </a:r>
            <a:r>
              <a:rPr dirty="0" err="1"/>
              <a:t>reexecuted</a:t>
            </a:r>
            <a:r>
              <a:rPr dirty="0"/>
              <a:t>, without executing the Python code</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ython Side Effects"/>
          <p:cNvSpPr txBox="1">
            <a:spLocks noGrp="1"/>
          </p:cNvSpPr>
          <p:nvPr>
            <p:ph type="title"/>
          </p:nvPr>
        </p:nvSpPr>
        <p:spPr>
          <a:xfrm>
            <a:off x="952500" y="254000"/>
            <a:ext cx="11099800" cy="1134567"/>
          </a:xfrm>
          <a:prstGeom prst="rect">
            <a:avLst/>
          </a:prstGeom>
        </p:spPr>
        <p:txBody>
          <a:bodyPr/>
          <a:lstStyle>
            <a:lvl1pPr>
              <a:defRPr sz="5000"/>
            </a:lvl1pPr>
          </a:lstStyle>
          <a:p>
            <a:r>
              <a:t>Python Side Effects</a:t>
            </a:r>
          </a:p>
        </p:txBody>
      </p:sp>
      <p:pic>
        <p:nvPicPr>
          <p:cNvPr id="504" name="Screen Shot 2020-10-21 at 11.47.29.png" descr="Screen Shot 2020-10-21 at 11.47.29.png"/>
          <p:cNvPicPr>
            <a:picLocks noChangeAspect="1"/>
          </p:cNvPicPr>
          <p:nvPr/>
        </p:nvPicPr>
        <p:blipFill>
          <a:blip r:embed="rId2">
            <a:extLst/>
          </a:blip>
          <a:stretch>
            <a:fillRect/>
          </a:stretch>
        </p:blipFill>
        <p:spPr>
          <a:xfrm>
            <a:off x="164990" y="1889713"/>
            <a:ext cx="12674820" cy="6785509"/>
          </a:xfrm>
          <a:prstGeom prst="rect">
            <a:avLst/>
          </a:prstGeom>
          <a:ln w="12700">
            <a:miter lim="400000"/>
          </a:ln>
        </p:spPr>
      </p:pic>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ython Side Effects"/>
          <p:cNvSpPr txBox="1">
            <a:spLocks noGrp="1"/>
          </p:cNvSpPr>
          <p:nvPr>
            <p:ph type="title"/>
          </p:nvPr>
        </p:nvSpPr>
        <p:spPr>
          <a:xfrm>
            <a:off x="952500" y="254000"/>
            <a:ext cx="11099800" cy="1134567"/>
          </a:xfrm>
          <a:prstGeom prst="rect">
            <a:avLst/>
          </a:prstGeom>
        </p:spPr>
        <p:txBody>
          <a:bodyPr/>
          <a:lstStyle>
            <a:lvl1pPr>
              <a:defRPr sz="5000"/>
            </a:lvl1pPr>
          </a:lstStyle>
          <a:p>
            <a:r>
              <a:t>Python Side Effects</a:t>
            </a:r>
          </a:p>
        </p:txBody>
      </p:sp>
      <p:pic>
        <p:nvPicPr>
          <p:cNvPr id="3" name="圖片 2">
            <a:extLst>
              <a:ext uri="{FF2B5EF4-FFF2-40B4-BE49-F238E27FC236}">
                <a16:creationId xmlns:a16="http://schemas.microsoft.com/office/drawing/2014/main" id="{4A868219-A6E4-43B2-BFE7-7D420FB6E487}"/>
              </a:ext>
            </a:extLst>
          </p:cNvPr>
          <p:cNvPicPr>
            <a:picLocks noChangeAspect="1"/>
          </p:cNvPicPr>
          <p:nvPr/>
        </p:nvPicPr>
        <p:blipFill>
          <a:blip r:embed="rId3"/>
          <a:stretch>
            <a:fillRect/>
          </a:stretch>
        </p:blipFill>
        <p:spPr>
          <a:xfrm>
            <a:off x="2166732" y="6061363"/>
            <a:ext cx="8325541" cy="793712"/>
          </a:xfrm>
          <a:prstGeom prst="rect">
            <a:avLst/>
          </a:prstGeom>
        </p:spPr>
      </p:pic>
      <p:pic>
        <p:nvPicPr>
          <p:cNvPr id="4" name="圖片 3">
            <a:extLst>
              <a:ext uri="{FF2B5EF4-FFF2-40B4-BE49-F238E27FC236}">
                <a16:creationId xmlns:a16="http://schemas.microsoft.com/office/drawing/2014/main" id="{05C27B20-3111-44FA-9ED5-F62F1AE93D3A}"/>
              </a:ext>
            </a:extLst>
          </p:cNvPr>
          <p:cNvPicPr>
            <a:picLocks noChangeAspect="1"/>
          </p:cNvPicPr>
          <p:nvPr/>
        </p:nvPicPr>
        <p:blipFill>
          <a:blip r:embed="rId4"/>
          <a:stretch>
            <a:fillRect/>
          </a:stretch>
        </p:blipFill>
        <p:spPr>
          <a:xfrm>
            <a:off x="2166732" y="1982564"/>
            <a:ext cx="8541026" cy="3419345"/>
          </a:xfrm>
          <a:prstGeom prst="rect">
            <a:avLst/>
          </a:prstGeom>
        </p:spPr>
      </p:pic>
    </p:spTree>
    <p:extLst>
      <p:ext uri="{BB962C8B-B14F-4D97-AF65-F5344CB8AC3E}">
        <p14:creationId xmlns:p14="http://schemas.microsoft.com/office/powerpoint/2010/main" val="277958664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Model Architecture"/>
          <p:cNvSpPr txBox="1">
            <a:spLocks noGrp="1"/>
          </p:cNvSpPr>
          <p:nvPr>
            <p:ph type="title"/>
          </p:nvPr>
        </p:nvSpPr>
        <p:spPr>
          <a:xfrm>
            <a:off x="952500" y="254000"/>
            <a:ext cx="11099800" cy="1134567"/>
          </a:xfrm>
          <a:prstGeom prst="rect">
            <a:avLst/>
          </a:prstGeom>
        </p:spPr>
        <p:txBody>
          <a:bodyPr/>
          <a:lstStyle>
            <a:lvl1pPr>
              <a:defRPr sz="5000"/>
            </a:lvl1pPr>
          </a:lstStyle>
          <a:p>
            <a:r>
              <a:t>Model Architecture</a:t>
            </a:r>
          </a:p>
        </p:txBody>
      </p:sp>
      <p:sp>
        <p:nvSpPr>
          <p:cNvPr id="140" name="To be able to classify digits, we must end up with the probabilities of an image belonging to a certain class…"/>
          <p:cNvSpPr txBox="1">
            <a:spLocks noGrp="1"/>
          </p:cNvSpPr>
          <p:nvPr>
            <p:ph type="body" idx="1"/>
          </p:nvPr>
        </p:nvSpPr>
        <p:spPr>
          <a:xfrm>
            <a:off x="952500" y="1606401"/>
            <a:ext cx="11099800" cy="7270899"/>
          </a:xfrm>
          <a:prstGeom prst="rect">
            <a:avLst/>
          </a:prstGeom>
        </p:spPr>
        <p:txBody>
          <a:bodyPr anchor="t"/>
          <a:lstStyle/>
          <a:p>
            <a:r>
              <a:t>To be able to classify digits, we must end up with the </a:t>
            </a:r>
            <a:r>
              <a:rPr b="1">
                <a:solidFill>
                  <a:schemeClr val="accent5">
                    <a:hueOff val="-82419"/>
                    <a:satOff val="-9513"/>
                    <a:lumOff val="-16343"/>
                  </a:schemeClr>
                </a:solidFill>
              </a:rPr>
              <a:t>probabilities</a:t>
            </a:r>
            <a:r>
              <a:t> of an image belonging to a certain class</a:t>
            </a:r>
          </a:p>
          <a:p>
            <a:pPr marL="833437" lvl="1" indent="-388937">
              <a:spcBef>
                <a:spcPts val="2400"/>
              </a:spcBef>
              <a:defRPr sz="2400"/>
            </a:pPr>
            <a:r>
              <a:t>Input layer: Flatten images into one array with 28x28=784 elements. This means our input layer will have 784 nodes</a:t>
            </a:r>
          </a:p>
          <a:p>
            <a:pPr marL="833437" lvl="1" indent="-388937">
              <a:spcBef>
                <a:spcPts val="2400"/>
              </a:spcBef>
              <a:defRPr sz="2400"/>
            </a:pPr>
            <a:r>
              <a:t>Hidden layer: Reduce the number of nodes from 784 in the input layer to 64 nodes</a:t>
            </a:r>
          </a:p>
          <a:p>
            <a:pPr marL="833437" lvl="1" indent="-388937">
              <a:spcBef>
                <a:spcPts val="2400"/>
              </a:spcBef>
              <a:defRPr sz="2400"/>
            </a:pPr>
            <a:r>
              <a:t>Output layer: Reduce 64 nodes to a total of 10 nodes, and we can evaluate them against the label. The label is in the form of an array with 10 elements, where one of the elements is 1, while the rest is 0</a:t>
            </a:r>
          </a:p>
        </p:txBody>
      </p:sp>
      <p:grpSp>
        <p:nvGrpSpPr>
          <p:cNvPr id="145" name="群組"/>
          <p:cNvGrpSpPr/>
          <p:nvPr/>
        </p:nvGrpSpPr>
        <p:grpSpPr>
          <a:xfrm>
            <a:off x="4238766" y="6517116"/>
            <a:ext cx="1723845" cy="3115366"/>
            <a:chOff x="0" y="0"/>
            <a:chExt cx="1723844" cy="3115365"/>
          </a:xfrm>
        </p:grpSpPr>
        <p:sp>
          <p:nvSpPr>
            <p:cNvPr id="141" name="線條"/>
            <p:cNvSpPr/>
            <p:nvPr/>
          </p:nvSpPr>
          <p:spPr>
            <a:xfrm flipV="1">
              <a:off x="0" y="1557683"/>
              <a:ext cx="528357"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nvGrpSpPr>
            <p:cNvPr id="144" name="群組"/>
            <p:cNvGrpSpPr/>
            <p:nvPr/>
          </p:nvGrpSpPr>
          <p:grpSpPr>
            <a:xfrm>
              <a:off x="805151" y="0"/>
              <a:ext cx="918694" cy="3115366"/>
              <a:chOff x="0" y="0"/>
              <a:chExt cx="918692" cy="3115365"/>
            </a:xfrm>
          </p:grpSpPr>
          <p:sp>
            <p:nvSpPr>
              <p:cNvPr id="142" name="圓角矩形"/>
              <p:cNvSpPr/>
              <p:nvPr/>
            </p:nvSpPr>
            <p:spPr>
              <a:xfrm>
                <a:off x="0" y="0"/>
                <a:ext cx="918693" cy="3115366"/>
              </a:xfrm>
              <a:prstGeom prst="roundRect">
                <a:avLst>
                  <a:gd name="adj" fmla="val 20736"/>
                </a:avLst>
              </a:prstGeom>
              <a:solidFill>
                <a:schemeClr val="accent5">
                  <a:hueOff val="-152896"/>
                  <a:lumOff val="12368"/>
                  <a:alpha val="50000"/>
                </a:schemeClr>
              </a:solidFill>
              <a:ln w="50800" cap="flat">
                <a:solidFill>
                  <a:schemeClr val="accent5">
                    <a:lumOff val="-29866"/>
                    <a:alpha val="50000"/>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43" name="Hidden Layer, 784x64"/>
              <p:cNvSpPr txBox="1"/>
              <p:nvPr/>
            </p:nvSpPr>
            <p:spPr>
              <a:xfrm rot="5400000">
                <a:off x="-1080047" y="1326999"/>
                <a:ext cx="3078786"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vl1pPr>
              </a:lstStyle>
              <a:p>
                <a:r>
                  <a:t>Hidden Layer, 784x64</a:t>
                </a:r>
              </a:p>
            </p:txBody>
          </p:sp>
        </p:grpSp>
      </p:grpSp>
      <p:grpSp>
        <p:nvGrpSpPr>
          <p:cNvPr id="150" name="群組"/>
          <p:cNvGrpSpPr/>
          <p:nvPr/>
        </p:nvGrpSpPr>
        <p:grpSpPr>
          <a:xfrm>
            <a:off x="6239405" y="6517116"/>
            <a:ext cx="1723844" cy="3115366"/>
            <a:chOff x="0" y="0"/>
            <a:chExt cx="1723843" cy="3115365"/>
          </a:xfrm>
        </p:grpSpPr>
        <p:sp>
          <p:nvSpPr>
            <p:cNvPr id="146" name="線條"/>
            <p:cNvSpPr/>
            <p:nvPr/>
          </p:nvSpPr>
          <p:spPr>
            <a:xfrm flipV="1">
              <a:off x="0" y="1557683"/>
              <a:ext cx="528357"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nvGrpSpPr>
            <p:cNvPr id="149" name="群組"/>
            <p:cNvGrpSpPr/>
            <p:nvPr/>
          </p:nvGrpSpPr>
          <p:grpSpPr>
            <a:xfrm>
              <a:off x="805150" y="0"/>
              <a:ext cx="918694" cy="3115366"/>
              <a:chOff x="0" y="0"/>
              <a:chExt cx="918692" cy="3115365"/>
            </a:xfrm>
          </p:grpSpPr>
          <p:sp>
            <p:nvSpPr>
              <p:cNvPr id="147" name="圓角矩形"/>
              <p:cNvSpPr/>
              <p:nvPr/>
            </p:nvSpPr>
            <p:spPr>
              <a:xfrm>
                <a:off x="0" y="0"/>
                <a:ext cx="918693" cy="3115366"/>
              </a:xfrm>
              <a:prstGeom prst="roundRect">
                <a:avLst>
                  <a:gd name="adj" fmla="val 20736"/>
                </a:avLst>
              </a:prstGeom>
              <a:solidFill>
                <a:schemeClr val="accent5">
                  <a:hueOff val="-152896"/>
                  <a:lumOff val="12368"/>
                  <a:alpha val="50000"/>
                </a:schemeClr>
              </a:solidFill>
              <a:ln w="50800" cap="flat">
                <a:solidFill>
                  <a:schemeClr val="accent5">
                    <a:lumOff val="-29866"/>
                    <a:alpha val="50000"/>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48" name="Output Layer, 64x10"/>
              <p:cNvSpPr txBox="1"/>
              <p:nvPr/>
            </p:nvSpPr>
            <p:spPr>
              <a:xfrm rot="5400000">
                <a:off x="-975805" y="1326999"/>
                <a:ext cx="2870303"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vl1pPr>
              </a:lstStyle>
              <a:p>
                <a:r>
                  <a:t>Output Layer, 64x10</a:t>
                </a:r>
              </a:p>
            </p:txBody>
          </p:sp>
        </p:grpSp>
      </p:grpSp>
      <p:grpSp>
        <p:nvGrpSpPr>
          <p:cNvPr id="155" name="群組"/>
          <p:cNvGrpSpPr/>
          <p:nvPr/>
        </p:nvGrpSpPr>
        <p:grpSpPr>
          <a:xfrm>
            <a:off x="2238128" y="6517116"/>
            <a:ext cx="1723845" cy="3115366"/>
            <a:chOff x="0" y="0"/>
            <a:chExt cx="1723843" cy="3115365"/>
          </a:xfrm>
        </p:grpSpPr>
        <p:grpSp>
          <p:nvGrpSpPr>
            <p:cNvPr id="153" name="群組"/>
            <p:cNvGrpSpPr/>
            <p:nvPr/>
          </p:nvGrpSpPr>
          <p:grpSpPr>
            <a:xfrm>
              <a:off x="805151" y="0"/>
              <a:ext cx="918693" cy="3115366"/>
              <a:chOff x="0" y="0"/>
              <a:chExt cx="918692" cy="3115365"/>
            </a:xfrm>
          </p:grpSpPr>
          <p:sp>
            <p:nvSpPr>
              <p:cNvPr id="151" name="圓角矩形"/>
              <p:cNvSpPr/>
              <p:nvPr/>
            </p:nvSpPr>
            <p:spPr>
              <a:xfrm>
                <a:off x="0" y="0"/>
                <a:ext cx="918693" cy="3115366"/>
              </a:xfrm>
              <a:prstGeom prst="roundRect">
                <a:avLst>
                  <a:gd name="adj" fmla="val 20736"/>
                </a:avLst>
              </a:prstGeom>
              <a:solidFill>
                <a:schemeClr val="accent5">
                  <a:hueOff val="-152896"/>
                  <a:lumOff val="12368"/>
                  <a:alpha val="50000"/>
                </a:schemeClr>
              </a:solidFill>
              <a:ln w="50800" cap="flat">
                <a:solidFill>
                  <a:schemeClr val="accent5">
                    <a:lumOff val="-29866"/>
                    <a:alpha val="50000"/>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152" name="Input Layer (Flatten)"/>
              <p:cNvSpPr txBox="1"/>
              <p:nvPr/>
            </p:nvSpPr>
            <p:spPr>
              <a:xfrm rot="5400000">
                <a:off x="-949897" y="1327000"/>
                <a:ext cx="2818487"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0"/>
                </a:lvl1pPr>
              </a:lstStyle>
              <a:p>
                <a:r>
                  <a:t>Input Layer (Flatten)</a:t>
                </a:r>
              </a:p>
            </p:txBody>
          </p:sp>
        </p:grpSp>
        <p:sp>
          <p:nvSpPr>
            <p:cNvPr id="154" name="線條"/>
            <p:cNvSpPr/>
            <p:nvPr/>
          </p:nvSpPr>
          <p:spPr>
            <a:xfrm flipV="1">
              <a:off x="0" y="1557683"/>
              <a:ext cx="528357"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grpSp>
        <p:nvGrpSpPr>
          <p:cNvPr id="158" name="群組"/>
          <p:cNvGrpSpPr/>
          <p:nvPr/>
        </p:nvGrpSpPr>
        <p:grpSpPr>
          <a:xfrm>
            <a:off x="84637" y="6577552"/>
            <a:ext cx="2220264" cy="2281936"/>
            <a:chOff x="0" y="0"/>
            <a:chExt cx="2220262" cy="2281934"/>
          </a:xfrm>
        </p:grpSpPr>
        <mc:AlternateContent xmlns:mc="http://schemas.openxmlformats.org/markup-compatibility/2006" xmlns:a14="http://schemas.microsoft.com/office/drawing/2010/main">
          <mc:Choice Requires="a14">
            <p:sp>
              <p:nvSpPr>
                <p:cNvPr id="156" name="Input  , (28x28)"/>
                <p:cNvSpPr txBox="1"/>
                <p:nvPr/>
              </p:nvSpPr>
              <p:spPr>
                <a:xfrm>
                  <a:off x="-1" y="-1"/>
                  <a:ext cx="2220264" cy="530530"/>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defRPr b="0"/>
                  </a:pPr>
                  <a:r>
                    <a:t>Input </a:t>
                  </a:r>
                  <a14:m>
                    <m:oMath xmlns:m="http://schemas.openxmlformats.org/officeDocument/2006/math">
                      <m:r>
                        <a:rPr sz="2700" i="1">
                          <a:solidFill>
                            <a:srgbClr val="000000"/>
                          </a:solidFill>
                          <a:latin typeface="Cambria Math" panose="02040503050406030204" pitchFamily="18" charset="0"/>
                        </a:rPr>
                        <m:t>𝑥</m:t>
                      </m:r>
                    </m:oMath>
                  </a14:m>
                  <a:r>
                    <a:t>, (28x28)</a:t>
                  </a:r>
                </a:p>
              </p:txBody>
            </p:sp>
          </mc:Choice>
          <mc:Fallback xmlns="">
            <p:sp>
              <p:nvSpPr>
                <p:cNvPr id="156" name="Input  , (28x28)"/>
                <p:cNvSpPr txBox="1">
                  <a:spLocks noRot="1" noChangeAspect="1" noMove="1" noResize="1" noEditPoints="1" noAdjustHandles="1" noChangeArrowheads="1" noChangeShapeType="1" noTextEdit="1"/>
                </p:cNvSpPr>
                <p:nvPr/>
              </p:nvSpPr>
              <p:spPr>
                <a:xfrm>
                  <a:off x="-1" y="-1"/>
                  <a:ext cx="2220264" cy="530530"/>
                </a:xfrm>
                <a:prstGeom prst="rect">
                  <a:avLst/>
                </a:prstGeom>
                <a:blipFill>
                  <a:blip r:embed="rId2"/>
                  <a:stretch>
                    <a:fillRect l="-7143" r="-7143" b="-2183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TW" altLang="en-US">
                      <a:noFill/>
                    </a:rPr>
                    <a:t> </a:t>
                  </a:r>
                </a:p>
              </p:txBody>
            </p:sp>
          </mc:Fallback>
        </mc:AlternateContent>
        <p:pic>
          <p:nvPicPr>
            <p:cNvPr id="157" name="影像" descr="影像"/>
            <p:cNvPicPr>
              <a:picLocks noChangeAspect="1"/>
            </p:cNvPicPr>
            <p:nvPr/>
          </p:nvPicPr>
          <p:blipFill>
            <a:blip r:embed="rId3">
              <a:extLst/>
            </a:blip>
            <a:srcRect r="79308" b="53392"/>
            <a:stretch>
              <a:fillRect/>
            </a:stretch>
          </p:blipFill>
          <p:spPr>
            <a:xfrm>
              <a:off x="318167" y="712426"/>
              <a:ext cx="1584112" cy="1569509"/>
            </a:xfrm>
            <a:prstGeom prst="rect">
              <a:avLst/>
            </a:prstGeom>
            <a:ln w="12700" cap="flat">
              <a:noFill/>
              <a:miter lim="400000"/>
            </a:ln>
            <a:effectLst/>
          </p:spPr>
        </p:pic>
      </p:grpSp>
      <p:grpSp>
        <p:nvGrpSpPr>
          <p:cNvPr id="163" name="群組"/>
          <p:cNvGrpSpPr/>
          <p:nvPr/>
        </p:nvGrpSpPr>
        <p:grpSpPr>
          <a:xfrm>
            <a:off x="8240043" y="6576264"/>
            <a:ext cx="4361952" cy="1768773"/>
            <a:chOff x="0" y="184"/>
            <a:chExt cx="4361951" cy="1768772"/>
          </a:xfrm>
        </p:grpSpPr>
        <p:sp>
          <p:nvSpPr>
            <p:cNvPr id="159" name="線條"/>
            <p:cNvSpPr/>
            <p:nvPr/>
          </p:nvSpPr>
          <p:spPr>
            <a:xfrm flipV="1">
              <a:off x="0" y="1498719"/>
              <a:ext cx="528357"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nvGrpSpPr>
            <p:cNvPr id="162" name="群組"/>
            <p:cNvGrpSpPr/>
            <p:nvPr/>
          </p:nvGrpSpPr>
          <p:grpSpPr>
            <a:xfrm>
              <a:off x="779751" y="184"/>
              <a:ext cx="3582201" cy="1768773"/>
              <a:chOff x="0" y="184"/>
              <a:chExt cx="3582199" cy="1768772"/>
            </a:xfrm>
          </p:grpSpPr>
          <mc:AlternateContent xmlns:mc="http://schemas.openxmlformats.org/markup-compatibility/2006" xmlns:a14="http://schemas.microsoft.com/office/drawing/2010/main">
            <mc:Choice Requires="a14">
              <p:sp>
                <p:nvSpPr>
                  <p:cNvPr id="160" name="Output  , (10)"/>
                  <p:cNvSpPr txBox="1"/>
                  <p:nvPr/>
                </p:nvSpPr>
                <p:spPr>
                  <a:xfrm>
                    <a:off x="805021" y="184"/>
                    <a:ext cx="1972157" cy="533108"/>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defRPr b="0"/>
                    </a:pPr>
                    <a:r>
                      <a:t>Output </a:t>
                    </a:r>
                    <a14:m>
                      <m:oMath xmlns:m="http://schemas.openxmlformats.org/officeDocument/2006/math">
                        <m:limUpp>
                          <m:limUppPr>
                            <m:ctrlPr>
                              <a:rPr sz="2650" i="1">
                                <a:solidFill>
                                  <a:srgbClr val="000000"/>
                                </a:solidFill>
                                <a:latin typeface="Cambria Math" panose="02040503050406030204" pitchFamily="18" charset="0"/>
                              </a:rPr>
                            </m:ctrlPr>
                          </m:limUppPr>
                          <m:e>
                            <m:r>
                              <a:rPr sz="2650" i="1">
                                <a:solidFill>
                                  <a:srgbClr val="000000"/>
                                </a:solidFill>
                                <a:latin typeface="Cambria Math" panose="02040503050406030204" pitchFamily="18" charset="0"/>
                              </a:rPr>
                              <m:t>𝑦</m:t>
                            </m:r>
                          </m:e>
                          <m:lim>
                            <m:r>
                              <a:rPr sz="2650" i="1">
                                <a:solidFill>
                                  <a:srgbClr val="000000"/>
                                </a:solidFill>
                                <a:latin typeface="Cambria Math" panose="02040503050406030204" pitchFamily="18" charset="0"/>
                              </a:rPr>
                              <m:t>̂</m:t>
                            </m:r>
                          </m:lim>
                        </m:limUpp>
                      </m:oMath>
                    </a14:m>
                    <a:r>
                      <a:t>, (10)</a:t>
                    </a:r>
                  </a:p>
                </p:txBody>
              </p:sp>
            </mc:Choice>
            <mc:Fallback xmlns="">
              <p:sp>
                <p:nvSpPr>
                  <p:cNvPr id="160" name="Output  , (10)"/>
                  <p:cNvSpPr txBox="1">
                    <a:spLocks noRot="1" noChangeAspect="1" noMove="1" noResize="1" noEditPoints="1" noAdjustHandles="1" noChangeArrowheads="1" noChangeShapeType="1" noTextEdit="1"/>
                  </p:cNvSpPr>
                  <p:nvPr/>
                </p:nvSpPr>
                <p:spPr>
                  <a:xfrm>
                    <a:off x="805021" y="184"/>
                    <a:ext cx="1972157" cy="533108"/>
                  </a:xfrm>
                  <a:prstGeom prst="rect">
                    <a:avLst/>
                  </a:prstGeom>
                  <a:blipFill>
                    <a:blip r:embed="rId4"/>
                    <a:stretch>
                      <a:fillRect l="-7740" r="-8050" b="-35632"/>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1" name="文字"/>
                  <p:cNvSpPr txBox="1"/>
                  <p:nvPr/>
                </p:nvSpPr>
                <p:spPr>
                  <a:xfrm>
                    <a:off x="-1" y="1228483"/>
                    <a:ext cx="3582201" cy="540474"/>
                  </a:xfrm>
                  <a:prstGeom prst="rect">
                    <a:avLst/>
                  </a:prstGeom>
                  <a:noFill/>
                  <a:ln w="12700" cap="flat">
                    <a:noFill/>
                    <a:miter lim="400000"/>
                  </a:ln>
                  <a:effectLst/>
                  <a:extLst>
                    <a:ext uri="{C572A759-6A51-4108-AA02-DFA0A04FC94B}">
                      <ma14:wrappingTextBoxFlag xmlns="" xmlns:m="http://schemas.openxmlformats.org/officeDocument/2006/math" xmlns:ma14="http://schemas.microsoft.com/office/mac/drawingml/2011/main" val="1"/>
                    </a:ext>
                  </a:extLst>
                </p:spPr>
                <p:txBody>
                  <a:bodyPr wrap="none" lIns="50800" tIns="50800" rIns="50800" bIns="50800" numCol="1" anchor="ctr">
                    <a:spAutoFit/>
                  </a:bodyPr>
                  <a:lstStyle/>
                  <a:p>
                    <a:pPr/>
                    <a14:m>
                      <m:oMathPara xmlns:m="http://schemas.openxmlformats.org/officeDocument/2006/math">
                        <m:oMathParaPr>
                          <m:jc m:val="center"/>
                        </m:oMathParaPr>
                        <m:oMath xmlns:m="http://schemas.openxmlformats.org/officeDocument/2006/math">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1</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r>
                            <a:rPr sz="2950" i="1">
                              <a:solidFill>
                                <a:srgbClr val="000000"/>
                              </a:solidFill>
                              <a:latin typeface="Cambria Math" panose="02040503050406030204" pitchFamily="18" charset="0"/>
                            </a:rPr>
                            <m:t>0</m:t>
                          </m:r>
                          <m:r>
                            <a:rPr sz="2950" i="1">
                              <a:solidFill>
                                <a:srgbClr val="000000"/>
                              </a:solidFill>
                              <a:latin typeface="Cambria Math" panose="02040503050406030204" pitchFamily="18" charset="0"/>
                            </a:rPr>
                            <m:t>]</m:t>
                          </m:r>
                        </m:oMath>
                      </m:oMathPara>
                    </a14:m>
                    <a:endParaRPr/>
                  </a:p>
                </p:txBody>
              </p:sp>
            </mc:Choice>
            <mc:Fallback xmlns="">
              <p:sp>
                <p:nvSpPr>
                  <p:cNvPr id="161" name="文字"/>
                  <p:cNvSpPr txBox="1">
                    <a:spLocks noRot="1" noChangeAspect="1" noMove="1" noResize="1" noEditPoints="1" noAdjustHandles="1" noChangeArrowheads="1" noChangeShapeType="1" noTextEdit="1"/>
                  </p:cNvSpPr>
                  <p:nvPr/>
                </p:nvSpPr>
                <p:spPr>
                  <a:xfrm>
                    <a:off x="-1" y="1228483"/>
                    <a:ext cx="3582201" cy="540474"/>
                  </a:xfrm>
                  <a:prstGeom prst="rect">
                    <a:avLst/>
                  </a:prstGeom>
                  <a:blipFill>
                    <a:blip r:embed="rId5"/>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zh-TW" altLang="en-US">
                        <a:noFill/>
                      </a:rPr>
                      <a:t> </a:t>
                    </a:r>
                  </a:p>
                </p:txBody>
              </p:sp>
            </mc:Fallback>
          </mc:AlternateContent>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40">
                                            <p:txEl>
                                              <p:pRg st="1" end="1"/>
                                            </p:txEl>
                                          </p:spTgt>
                                        </p:tgtEl>
                                        <p:attrNameLst>
                                          <p:attrName>style.visibility</p:attrName>
                                        </p:attrNameLst>
                                      </p:cBhvr>
                                      <p:to>
                                        <p:strVal val="visible"/>
                                      </p:to>
                                    </p:set>
                                    <p:animEffect transition="in" filter="fade">
                                      <p:cBhvr>
                                        <p:cTn id="7" dur="500"/>
                                        <p:tgtEl>
                                          <p:spTgt spid="14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grpId="1" nodeType="clickEffect">
                                  <p:stCondLst>
                                    <p:cond delay="0"/>
                                  </p:stCondLst>
                                  <p:iterate>
                                    <p:tmAbs val="0"/>
                                  </p:iterate>
                                  <p:childTnLst>
                                    <p:set>
                                      <p:cBhvr>
                                        <p:cTn id="11" fill="hold"/>
                                        <p:tgtEl>
                                          <p:spTgt spid="140">
                                            <p:txEl>
                                              <p:pRg st="2" end="2"/>
                                            </p:txEl>
                                          </p:spTgt>
                                        </p:tgtEl>
                                        <p:attrNameLst>
                                          <p:attrName>style.visibility</p:attrName>
                                        </p:attrNameLst>
                                      </p:cBhvr>
                                      <p:to>
                                        <p:strVal val="visible"/>
                                      </p:to>
                                    </p:set>
                                    <p:animEffect transition="in" filter="fade">
                                      <p:cBhvr>
                                        <p:cTn id="12" dur="500"/>
                                        <p:tgtEl>
                                          <p:spTgt spid="14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grpId="1" nodeType="clickEffect">
                                  <p:stCondLst>
                                    <p:cond delay="0"/>
                                  </p:stCondLst>
                                  <p:iterate>
                                    <p:tmAbs val="0"/>
                                  </p:iterate>
                                  <p:childTnLst>
                                    <p:set>
                                      <p:cBhvr>
                                        <p:cTn id="16" fill="hold"/>
                                        <p:tgtEl>
                                          <p:spTgt spid="140">
                                            <p:txEl>
                                              <p:pRg st="3" end="3"/>
                                            </p:txEl>
                                          </p:spTgt>
                                        </p:tgtEl>
                                        <p:attrNameLst>
                                          <p:attrName>style.visibility</p:attrName>
                                        </p:attrNameLst>
                                      </p:cBhvr>
                                      <p:to>
                                        <p:strVal val="visible"/>
                                      </p:to>
                                    </p:set>
                                    <p:animEffect transition="in" filter="fade">
                                      <p:cBhvr>
                                        <p:cTn id="17" dur="500"/>
                                        <p:tgtEl>
                                          <p:spTgt spid="14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grpId="2" nodeType="clickEffect">
                                  <p:stCondLst>
                                    <p:cond delay="0"/>
                                  </p:stCondLst>
                                  <p:iterate>
                                    <p:tmAbs val="0"/>
                                  </p:iterate>
                                  <p:childTnLst>
                                    <p:set>
                                      <p:cBhvr>
                                        <p:cTn id="21" fill="hold"/>
                                        <p:tgtEl>
                                          <p:spTgt spid="158"/>
                                        </p:tgtEl>
                                        <p:attrNameLst>
                                          <p:attrName>style.visibility</p:attrName>
                                        </p:attrNameLst>
                                      </p:cBhvr>
                                      <p:to>
                                        <p:strVal val="visible"/>
                                      </p:to>
                                    </p:set>
                                    <p:animEffect transition="in" filter="fade">
                                      <p:cBhvr>
                                        <p:cTn id="22" dur="500"/>
                                        <p:tgtEl>
                                          <p:spTgt spid="1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grpId="3" nodeType="clickEffect">
                                  <p:stCondLst>
                                    <p:cond delay="0"/>
                                  </p:stCondLst>
                                  <p:iterate>
                                    <p:tmAbs val="0"/>
                                  </p:iterate>
                                  <p:childTnLst>
                                    <p:set>
                                      <p:cBhvr>
                                        <p:cTn id="26" fill="hold"/>
                                        <p:tgtEl>
                                          <p:spTgt spid="155"/>
                                        </p:tgtEl>
                                        <p:attrNameLst>
                                          <p:attrName>style.visibility</p:attrName>
                                        </p:attrNameLst>
                                      </p:cBhvr>
                                      <p:to>
                                        <p:strVal val="visible"/>
                                      </p:to>
                                    </p:set>
                                    <p:animEffect transition="in" filter="fade">
                                      <p:cBhvr>
                                        <p:cTn id="27" dur="500"/>
                                        <p:tgtEl>
                                          <p:spTgt spid="1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grpId="4" nodeType="clickEffect">
                                  <p:stCondLst>
                                    <p:cond delay="0"/>
                                  </p:stCondLst>
                                  <p:iterate>
                                    <p:tmAbs val="0"/>
                                  </p:iterate>
                                  <p:childTnLst>
                                    <p:set>
                                      <p:cBhvr>
                                        <p:cTn id="31" fill="hold"/>
                                        <p:tgtEl>
                                          <p:spTgt spid="145"/>
                                        </p:tgtEl>
                                        <p:attrNameLst>
                                          <p:attrName>style.visibility</p:attrName>
                                        </p:attrNameLst>
                                      </p:cBhvr>
                                      <p:to>
                                        <p:strVal val="visible"/>
                                      </p:to>
                                    </p:set>
                                    <p:animEffect transition="in" filter="fade">
                                      <p:cBhvr>
                                        <p:cTn id="32" dur="500"/>
                                        <p:tgtEl>
                                          <p:spTgt spid="14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grpId="5" nodeType="clickEffect">
                                  <p:stCondLst>
                                    <p:cond delay="0"/>
                                  </p:stCondLst>
                                  <p:iterate>
                                    <p:tmAbs val="0"/>
                                  </p:iterate>
                                  <p:childTnLst>
                                    <p:set>
                                      <p:cBhvr>
                                        <p:cTn id="36" fill="hold"/>
                                        <p:tgtEl>
                                          <p:spTgt spid="150"/>
                                        </p:tgtEl>
                                        <p:attrNameLst>
                                          <p:attrName>style.visibility</p:attrName>
                                        </p:attrNameLst>
                                      </p:cBhvr>
                                      <p:to>
                                        <p:strVal val="visible"/>
                                      </p:to>
                                    </p:set>
                                    <p:animEffect transition="in" filter="fade">
                                      <p:cBhvr>
                                        <p:cTn id="37" dur="500"/>
                                        <p:tgtEl>
                                          <p:spTgt spid="1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grpId="6" nodeType="clickEffect">
                                  <p:stCondLst>
                                    <p:cond delay="0"/>
                                  </p:stCondLst>
                                  <p:iterate>
                                    <p:tmAbs val="0"/>
                                  </p:iterate>
                                  <p:childTnLst>
                                    <p:set>
                                      <p:cBhvr>
                                        <p:cTn id="41" fill="hold"/>
                                        <p:tgtEl>
                                          <p:spTgt spid="163"/>
                                        </p:tgtEl>
                                        <p:attrNameLst>
                                          <p:attrName>style.visibility</p:attrName>
                                        </p:attrNameLst>
                                      </p:cBhvr>
                                      <p:to>
                                        <p:strVal val="visible"/>
                                      </p:to>
                                    </p:set>
                                    <p:animEffect transition="in" filter="fade">
                                      <p:cBhvr>
                                        <p:cTn id="4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1" build="p" bldLvl="5" animBg="1" advAuto="0"/>
      <p:bldP spid="145" grpId="4" animBg="1" advAuto="0"/>
      <p:bldP spid="150" grpId="5" animBg="1" advAuto="0"/>
      <p:bldP spid="155" grpId="3" animBg="1" advAuto="0"/>
      <p:bldP spid="158" grpId="2" animBg="1" advAuto="0"/>
      <p:bldP spid="163" grpId="6"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Outline"/>
          <p:cNvSpPr txBox="1">
            <a:spLocks noGrp="1"/>
          </p:cNvSpPr>
          <p:nvPr>
            <p:ph type="title"/>
          </p:nvPr>
        </p:nvSpPr>
        <p:spPr>
          <a:xfrm>
            <a:off x="952500" y="254000"/>
            <a:ext cx="11099800" cy="1134567"/>
          </a:xfrm>
          <a:prstGeom prst="rect">
            <a:avLst/>
          </a:prstGeom>
        </p:spPr>
        <p:txBody>
          <a:bodyPr/>
          <a:lstStyle>
            <a:lvl1pPr>
              <a:defRPr sz="5000"/>
            </a:lvl1pPr>
          </a:lstStyle>
          <a:p>
            <a:r>
              <a:t>Outline</a:t>
            </a:r>
          </a:p>
        </p:txBody>
      </p:sp>
      <p:sp>
        <p:nvSpPr>
          <p:cNvPr id="507" name="Neural Networks from Scratch…"/>
          <p:cNvSpPr txBox="1">
            <a:spLocks noGrp="1"/>
          </p:cNvSpPr>
          <p:nvPr>
            <p:ph type="body" idx="1"/>
          </p:nvPr>
        </p:nvSpPr>
        <p:spPr>
          <a:xfrm>
            <a:off x="952500" y="1606401"/>
            <a:ext cx="11099800" cy="7731919"/>
          </a:xfrm>
          <a:prstGeom prst="rect">
            <a:avLst/>
          </a:prstGeom>
        </p:spPr>
        <p:txBody>
          <a:bodyPr anchor="t"/>
          <a:lstStyle/>
          <a:p>
            <a:pPr>
              <a:defRPr>
                <a:solidFill>
                  <a:srgbClr val="929292"/>
                </a:solidFill>
              </a:defRPr>
            </a:pPr>
            <a:r>
              <a:t>Neural Networks from Scratch</a:t>
            </a:r>
          </a:p>
          <a:p>
            <a:pPr>
              <a:defRPr>
                <a:solidFill>
                  <a:srgbClr val="929292"/>
                </a:solidFill>
              </a:defRPr>
            </a:pPr>
            <a:r>
              <a:t>Why TensorFlow?</a:t>
            </a:r>
          </a:p>
          <a:p>
            <a:pPr>
              <a:defRPr>
                <a:solidFill>
                  <a:srgbClr val="929292"/>
                </a:solidFill>
              </a:defRPr>
            </a:pPr>
            <a:r>
              <a:t>Environment Setup</a:t>
            </a:r>
          </a:p>
          <a:p>
            <a:r>
              <a:t>TensorFlow 2 Quickstart</a:t>
            </a:r>
          </a:p>
          <a:p>
            <a:pPr marL="833437" lvl="1" indent="-388937">
              <a:spcBef>
                <a:spcPts val="2400"/>
              </a:spcBef>
              <a:defRPr sz="2400">
                <a:solidFill>
                  <a:srgbClr val="929292"/>
                </a:solidFill>
              </a:defRPr>
            </a:pPr>
            <a:r>
              <a:t>Dataset Preparation</a:t>
            </a:r>
          </a:p>
          <a:p>
            <a:pPr marL="833437" lvl="1" indent="-388937">
              <a:spcBef>
                <a:spcPts val="2400"/>
              </a:spcBef>
              <a:defRPr sz="2400">
                <a:solidFill>
                  <a:srgbClr val="929292"/>
                </a:solidFill>
              </a:defRPr>
            </a:pPr>
            <a:r>
              <a:t>Building Model via Sequential API, Functional API, and Model Subclassing</a:t>
            </a:r>
          </a:p>
          <a:p>
            <a:pPr marL="833437" lvl="1" indent="-388937">
              <a:spcBef>
                <a:spcPts val="2400"/>
              </a:spcBef>
              <a:defRPr sz="2400">
                <a:solidFill>
                  <a:srgbClr val="929292"/>
                </a:solidFill>
              </a:defRPr>
            </a:pPr>
            <a:r>
              <a:t>Better performance with tf.function</a:t>
            </a:r>
          </a:p>
          <a:p>
            <a:pPr marL="833437" lvl="1" indent="-388937">
              <a:spcBef>
                <a:spcPts val="2400"/>
              </a:spcBef>
              <a:defRPr sz="2400"/>
            </a:pPr>
            <a:r>
              <a:t>Customize gradient flow by tf.custom_gradient</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Customize Gradient Flow"/>
          <p:cNvSpPr txBox="1">
            <a:spLocks noGrp="1"/>
          </p:cNvSpPr>
          <p:nvPr>
            <p:ph type="title"/>
          </p:nvPr>
        </p:nvSpPr>
        <p:spPr>
          <a:xfrm>
            <a:off x="952500" y="254000"/>
            <a:ext cx="11099800" cy="1134567"/>
          </a:xfrm>
          <a:prstGeom prst="rect">
            <a:avLst/>
          </a:prstGeom>
        </p:spPr>
        <p:txBody>
          <a:bodyPr/>
          <a:lstStyle>
            <a:lvl1pPr>
              <a:defRPr sz="5000"/>
            </a:lvl1pPr>
          </a:lstStyle>
          <a:p>
            <a:r>
              <a:t>Customize Gradient Flow</a:t>
            </a:r>
          </a:p>
        </p:txBody>
      </p:sp>
      <p:sp>
        <p:nvSpPr>
          <p:cNvPr id="510" name="tf.custom_gradient is a decorator to define a function with a custom gradient…"/>
          <p:cNvSpPr txBox="1">
            <a:spLocks noGrp="1"/>
          </p:cNvSpPr>
          <p:nvPr>
            <p:ph type="body" idx="1"/>
          </p:nvPr>
        </p:nvSpPr>
        <p:spPr>
          <a:xfrm>
            <a:off x="952500" y="1606401"/>
            <a:ext cx="11099800" cy="7270899"/>
          </a:xfrm>
          <a:prstGeom prst="rect">
            <a:avLst/>
          </a:prstGeom>
        </p:spPr>
        <p:txBody>
          <a:bodyPr anchor="t"/>
          <a:lstStyle/>
          <a:p>
            <a:r>
              <a:rPr u="sng">
                <a:latin typeface="Courier"/>
                <a:ea typeface="Courier"/>
                <a:cs typeface="Courier"/>
                <a:sym typeface="Courier"/>
                <a:hlinkClick r:id="rId2"/>
              </a:rPr>
              <a:t>tf.custom_gradient</a:t>
            </a:r>
            <a:r>
              <a:t> is a decorator to define a function with a custom gradient</a:t>
            </a:r>
            <a:endParaRPr>
              <a:latin typeface="Courier"/>
              <a:ea typeface="Courier"/>
              <a:cs typeface="Courier"/>
              <a:sym typeface="Courier"/>
            </a:endParaRPr>
          </a:p>
          <a:p>
            <a:pPr marL="833437" lvl="1" indent="-388937">
              <a:spcBef>
                <a:spcPts val="2400"/>
              </a:spcBef>
              <a:defRPr sz="2400"/>
            </a:pPr>
            <a:r>
              <a:t>This may be useful for multiple reasons, including providing a more efficient or numerically stable gradient for a sequence of operations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Customize Gradient Flow"/>
          <p:cNvSpPr txBox="1">
            <a:spLocks noGrp="1"/>
          </p:cNvSpPr>
          <p:nvPr>
            <p:ph type="title"/>
          </p:nvPr>
        </p:nvSpPr>
        <p:spPr>
          <a:xfrm>
            <a:off x="952500" y="254000"/>
            <a:ext cx="11099800" cy="1134567"/>
          </a:xfrm>
          <a:prstGeom prst="rect">
            <a:avLst/>
          </a:prstGeom>
        </p:spPr>
        <p:txBody>
          <a:bodyPr/>
          <a:lstStyle>
            <a:lvl1pPr>
              <a:defRPr sz="5000"/>
            </a:lvl1pPr>
          </a:lstStyle>
          <a:p>
            <a:r>
              <a:t>Customize Gradient Flow</a:t>
            </a:r>
          </a:p>
        </p:txBody>
      </p:sp>
      <mc:AlternateContent xmlns:mc="http://schemas.openxmlformats.org/markup-compatibility/2006" xmlns:a14="http://schemas.microsoft.com/office/drawing/2010/main">
        <mc:Choice Requires="a14">
          <p:sp>
            <p:nvSpPr>
              <p:cNvPr id="513" name="Consider the following function that commonly occurs in the computation of cross entropy and log likelihoods:…"/>
              <p:cNvSpPr txBox="1">
                <a:spLocks noGrp="1"/>
              </p:cNvSpPr>
              <p:nvPr>
                <p:ph type="body" idx="1"/>
              </p:nvPr>
            </p:nvSpPr>
            <p:spPr>
              <a:xfrm>
                <a:off x="952500" y="1606401"/>
                <a:ext cx="11099800" cy="7270899"/>
              </a:xfrm>
              <a:prstGeom prst="rect">
                <a:avLst/>
              </a:prstGeom>
            </p:spPr>
            <p:txBody>
              <a:bodyPr anchor="t"/>
              <a:lstStyle/>
              <a:p>
                <a:r>
                  <a:t>Consider the following function that commonly occurs in the computation of cross entropy and log likelihoods:</a:t>
                </a:r>
              </a:p>
              <a:p>
                <a:endParaRPr/>
              </a:p>
              <a:p>
                <a:r>
                  <a:t>The derivative of </a:t>
                </a:r>
                <a14:m>
                  <m:oMath xmlns:m="http://schemas.openxmlformats.org/officeDocument/2006/math">
                    <m:r>
                      <a:rPr sz="3800" i="1">
                        <a:solidFill>
                          <a:srgbClr val="000000"/>
                        </a:solidFill>
                        <a:latin typeface="Cambria Math" panose="02040503050406030204" pitchFamily="18" charset="0"/>
                      </a:rPr>
                      <m:t>𝑦</m:t>
                    </m:r>
                  </m:oMath>
                </a14:m>
                <a:r>
                  <a:t> is:</a:t>
                </a:r>
              </a:p>
              <a:p>
                <a:endParaRPr/>
              </a:p>
              <a:p>
                <a:r>
                  <a:t>Due to numerical instability, the gradient this function evaluated at x=100 is NaN</a:t>
                </a:r>
              </a:p>
            </p:txBody>
          </p:sp>
        </mc:Choice>
        <mc:Fallback xmlns="">
          <p:sp>
            <p:nvSpPr>
              <p:cNvPr id="513" name="Consider the following function that commonly occurs in the computation of cross entropy and log likelihoods:…"/>
              <p:cNvSpPr txBox="1">
                <a:spLocks noGrp="1" noRot="1" noChangeAspect="1" noMove="1" noResize="1" noEditPoints="1" noAdjustHandles="1" noChangeArrowheads="1" noChangeShapeType="1" noTextEdit="1"/>
              </p:cNvSpPr>
              <p:nvPr>
                <p:ph type="body" idx="1"/>
              </p:nvPr>
            </p:nvSpPr>
            <p:spPr>
              <a:xfrm>
                <a:off x="952500" y="1606401"/>
                <a:ext cx="11099800" cy="7270899"/>
              </a:xfrm>
              <a:prstGeom prst="rect">
                <a:avLst/>
              </a:prstGeom>
              <a:blipFill>
                <a:blip r:embed="rId2"/>
                <a:stretch>
                  <a:fillRect l="-2526" t="-36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4" name="方程式"/>
              <p:cNvSpPr txBox="1"/>
              <p:nvPr/>
            </p:nvSpPr>
            <p:spPr>
              <a:xfrm>
                <a:off x="5215852" y="3313094"/>
                <a:ext cx="2573096" cy="382680"/>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r>
                        <a:rPr sz="3200" i="1">
                          <a:solidFill>
                            <a:srgbClr val="000000"/>
                          </a:solidFill>
                          <a:latin typeface="Cambria Math" panose="02040503050406030204" pitchFamily="18" charset="0"/>
                        </a:rPr>
                        <m:t>𝑦</m:t>
                      </m:r>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𝑙𝑜</m:t>
                      </m:r>
                      <m:sSub>
                        <m:sSubPr>
                          <m:ctrlPr>
                            <a:rPr sz="3200" i="1">
                              <a:solidFill>
                                <a:srgbClr val="000000"/>
                              </a:solidFill>
                              <a:latin typeface="Cambria Math" panose="02040503050406030204" pitchFamily="18" charset="0"/>
                            </a:rPr>
                          </m:ctrlPr>
                        </m:sSubPr>
                        <m:e>
                          <m:r>
                            <a:rPr sz="3200" i="1">
                              <a:solidFill>
                                <a:srgbClr val="000000"/>
                              </a:solidFill>
                              <a:latin typeface="Cambria Math" panose="02040503050406030204" pitchFamily="18" charset="0"/>
                            </a:rPr>
                            <m:t>𝑔</m:t>
                          </m:r>
                        </m:e>
                        <m:sub>
                          <m:r>
                            <a:rPr sz="3200" i="1">
                              <a:solidFill>
                                <a:srgbClr val="000000"/>
                              </a:solidFill>
                              <a:latin typeface="Cambria Math" panose="02040503050406030204" pitchFamily="18" charset="0"/>
                            </a:rPr>
                            <m:t>𝑒</m:t>
                          </m:r>
                        </m:sub>
                      </m:sSub>
                      <m:r>
                        <a:rPr sz="3200" i="1">
                          <a:solidFill>
                            <a:srgbClr val="000000"/>
                          </a:solidFill>
                          <a:latin typeface="Cambria Math" panose="02040503050406030204" pitchFamily="18" charset="0"/>
                        </a:rPr>
                        <m:t>(1+</m:t>
                      </m:r>
                      <m:sSup>
                        <m:sSupPr>
                          <m:ctrlPr>
                            <a:rPr sz="3200" i="1">
                              <a:solidFill>
                                <a:srgbClr val="000000"/>
                              </a:solidFill>
                              <a:latin typeface="Cambria Math" panose="02040503050406030204" pitchFamily="18" charset="0"/>
                            </a:rPr>
                          </m:ctrlPr>
                        </m:sSupPr>
                        <m:e>
                          <m:r>
                            <a:rPr sz="3200" i="1">
                              <a:solidFill>
                                <a:srgbClr val="000000"/>
                              </a:solidFill>
                              <a:latin typeface="Cambria Math" panose="02040503050406030204" pitchFamily="18" charset="0"/>
                            </a:rPr>
                            <m:t>𝑒</m:t>
                          </m:r>
                        </m:e>
                        <m:sup>
                          <m:r>
                            <a:rPr sz="3200" i="1">
                              <a:solidFill>
                                <a:srgbClr val="000000"/>
                              </a:solidFill>
                              <a:latin typeface="Cambria Math" panose="02040503050406030204" pitchFamily="18" charset="0"/>
                            </a:rPr>
                            <m:t>𝑥</m:t>
                          </m:r>
                        </m:sup>
                      </m:sSup>
                      <m:r>
                        <a:rPr sz="3200" i="1">
                          <a:solidFill>
                            <a:srgbClr val="000000"/>
                          </a:solidFill>
                          <a:latin typeface="Cambria Math" panose="02040503050406030204" pitchFamily="18" charset="0"/>
                        </a:rPr>
                        <m:t>)</m:t>
                      </m:r>
                    </m:oMath>
                  </m:oMathPara>
                </a14:m>
                <a:endParaRPr sz="3200"/>
              </a:p>
            </p:txBody>
          </p:sp>
        </mc:Choice>
        <mc:Fallback xmlns="">
          <p:sp>
            <p:nvSpPr>
              <p:cNvPr id="514" name="方程式"/>
              <p:cNvSpPr txBox="1">
                <a:spLocks noRot="1" noChangeAspect="1" noMove="1" noResize="1" noEditPoints="1" noAdjustHandles="1" noChangeArrowheads="1" noChangeShapeType="1" noTextEdit="1"/>
              </p:cNvSpPr>
              <p:nvPr/>
            </p:nvSpPr>
            <p:spPr>
              <a:xfrm>
                <a:off x="5215852" y="3313094"/>
                <a:ext cx="2573096" cy="382680"/>
              </a:xfrm>
              <a:prstGeom prst="rect">
                <a:avLst/>
              </a:prstGeom>
              <a:blipFill>
                <a:blip r:embed="rId3"/>
                <a:stretch>
                  <a:fillRect l="-237" r="-15877" b="-28571"/>
                </a:stretch>
              </a:blipFill>
              <a:ln w="12700">
                <a:miter lim="400000"/>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5" name="方程式"/>
              <p:cNvSpPr txBox="1"/>
              <p:nvPr/>
            </p:nvSpPr>
            <p:spPr>
              <a:xfrm>
                <a:off x="4325730" y="5021421"/>
                <a:ext cx="4353340" cy="885998"/>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sz="3200" i="1">
                              <a:solidFill>
                                <a:srgbClr val="000000"/>
                              </a:solidFill>
                              <a:latin typeface="Cambria Math" panose="02040503050406030204" pitchFamily="18" charset="0"/>
                            </a:rPr>
                          </m:ctrlPr>
                        </m:fPr>
                        <m:num>
                          <m:r>
                            <a:rPr sz="3200" i="1">
                              <a:solidFill>
                                <a:srgbClr val="000000"/>
                              </a:solidFill>
                              <a:latin typeface="Cambria Math" panose="02040503050406030204" pitchFamily="18" charset="0"/>
                            </a:rPr>
                            <m:t>𝑑𝑦</m:t>
                          </m:r>
                        </m:num>
                        <m:den>
                          <m:r>
                            <a:rPr sz="3200" i="1">
                              <a:solidFill>
                                <a:srgbClr val="000000"/>
                              </a:solidFill>
                              <a:latin typeface="Cambria Math" panose="02040503050406030204" pitchFamily="18" charset="0"/>
                            </a:rPr>
                            <m:t>𝑑𝑥</m:t>
                          </m:r>
                        </m:den>
                      </m:f>
                      <m:r>
                        <a:rPr sz="3200" i="1">
                          <a:solidFill>
                            <a:srgbClr val="000000"/>
                          </a:solidFill>
                          <a:latin typeface="Cambria Math" panose="02040503050406030204" pitchFamily="18" charset="0"/>
                        </a:rPr>
                        <m:t>=</m:t>
                      </m:r>
                      <m:f>
                        <m:fPr>
                          <m:ctrlPr>
                            <a:rPr sz="3200" i="1">
                              <a:solidFill>
                                <a:srgbClr val="000000"/>
                              </a:solidFill>
                              <a:latin typeface="Cambria Math" panose="02040503050406030204" pitchFamily="18" charset="0"/>
                            </a:rPr>
                          </m:ctrlPr>
                        </m:fPr>
                        <m:num>
                          <m:sSup>
                            <m:sSupPr>
                              <m:ctrlPr>
                                <a:rPr sz="3200" i="1">
                                  <a:solidFill>
                                    <a:srgbClr val="000000"/>
                                  </a:solidFill>
                                  <a:latin typeface="Cambria Math" panose="02040503050406030204" pitchFamily="18" charset="0"/>
                                </a:rPr>
                              </m:ctrlPr>
                            </m:sSupPr>
                            <m:e>
                              <m:r>
                                <a:rPr sz="3200" i="1">
                                  <a:solidFill>
                                    <a:srgbClr val="000000"/>
                                  </a:solidFill>
                                  <a:latin typeface="Cambria Math" panose="02040503050406030204" pitchFamily="18" charset="0"/>
                                </a:rPr>
                                <m:t>𝑒</m:t>
                              </m:r>
                            </m:e>
                            <m:sup>
                              <m:r>
                                <a:rPr sz="3200" i="1">
                                  <a:solidFill>
                                    <a:srgbClr val="000000"/>
                                  </a:solidFill>
                                  <a:latin typeface="Cambria Math" panose="02040503050406030204" pitchFamily="18" charset="0"/>
                                </a:rPr>
                                <m:t>𝑥</m:t>
                              </m:r>
                            </m:sup>
                          </m:sSup>
                        </m:num>
                        <m:den>
                          <m:r>
                            <a:rPr sz="3200" i="1">
                              <a:solidFill>
                                <a:srgbClr val="000000"/>
                              </a:solidFill>
                              <a:latin typeface="Cambria Math" panose="02040503050406030204" pitchFamily="18" charset="0"/>
                            </a:rPr>
                            <m:t>1+</m:t>
                          </m:r>
                          <m:sSup>
                            <m:sSupPr>
                              <m:ctrlPr>
                                <a:rPr sz="3200" i="1">
                                  <a:solidFill>
                                    <a:srgbClr val="000000"/>
                                  </a:solidFill>
                                  <a:latin typeface="Cambria Math" panose="02040503050406030204" pitchFamily="18" charset="0"/>
                                </a:rPr>
                              </m:ctrlPr>
                            </m:sSupPr>
                            <m:e>
                              <m:r>
                                <a:rPr sz="3200" i="1">
                                  <a:solidFill>
                                    <a:srgbClr val="000000"/>
                                  </a:solidFill>
                                  <a:latin typeface="Cambria Math" panose="02040503050406030204" pitchFamily="18" charset="0"/>
                                </a:rPr>
                                <m:t>𝑒</m:t>
                              </m:r>
                            </m:e>
                            <m:sup>
                              <m:r>
                                <a:rPr sz="3200" i="1">
                                  <a:solidFill>
                                    <a:srgbClr val="000000"/>
                                  </a:solidFill>
                                  <a:latin typeface="Cambria Math" panose="02040503050406030204" pitchFamily="18" charset="0"/>
                                </a:rPr>
                                <m:t>𝑥</m:t>
                              </m:r>
                            </m:sup>
                          </m:sSup>
                        </m:den>
                      </m:f>
                      <m:r>
                        <a:rPr sz="3200" i="1">
                          <a:solidFill>
                            <a:srgbClr val="000000"/>
                          </a:solidFill>
                          <a:latin typeface="Cambria Math" panose="02040503050406030204" pitchFamily="18" charset="0"/>
                        </a:rPr>
                        <m:t>=1−</m:t>
                      </m:r>
                      <m:f>
                        <m:fPr>
                          <m:ctrlPr>
                            <a:rPr sz="3200" i="1">
                              <a:solidFill>
                                <a:srgbClr val="000000"/>
                              </a:solidFill>
                              <a:latin typeface="Cambria Math" panose="02040503050406030204" pitchFamily="18" charset="0"/>
                            </a:rPr>
                          </m:ctrlPr>
                        </m:fPr>
                        <m:num>
                          <m:r>
                            <a:rPr sz="3200" i="1">
                              <a:solidFill>
                                <a:srgbClr val="000000"/>
                              </a:solidFill>
                              <a:latin typeface="Cambria Math" panose="02040503050406030204" pitchFamily="18" charset="0"/>
                            </a:rPr>
                            <m:t>1</m:t>
                          </m:r>
                        </m:num>
                        <m:den>
                          <m:r>
                            <a:rPr sz="3200" i="1">
                              <a:solidFill>
                                <a:srgbClr val="000000"/>
                              </a:solidFill>
                              <a:latin typeface="Cambria Math" panose="02040503050406030204" pitchFamily="18" charset="0"/>
                            </a:rPr>
                            <m:t>1+</m:t>
                          </m:r>
                          <m:sSup>
                            <m:sSupPr>
                              <m:ctrlPr>
                                <a:rPr sz="3200" i="1">
                                  <a:solidFill>
                                    <a:srgbClr val="000000"/>
                                  </a:solidFill>
                                  <a:latin typeface="Cambria Math" panose="02040503050406030204" pitchFamily="18" charset="0"/>
                                </a:rPr>
                              </m:ctrlPr>
                            </m:sSupPr>
                            <m:e>
                              <m:r>
                                <a:rPr sz="3200" i="1">
                                  <a:solidFill>
                                    <a:srgbClr val="000000"/>
                                  </a:solidFill>
                                  <a:latin typeface="Cambria Math" panose="02040503050406030204" pitchFamily="18" charset="0"/>
                                </a:rPr>
                                <m:t>𝑒</m:t>
                              </m:r>
                            </m:e>
                            <m:sup>
                              <m:r>
                                <a:rPr sz="3200" i="1">
                                  <a:solidFill>
                                    <a:srgbClr val="000000"/>
                                  </a:solidFill>
                                  <a:latin typeface="Cambria Math" panose="02040503050406030204" pitchFamily="18" charset="0"/>
                                </a:rPr>
                                <m:t>𝑥</m:t>
                              </m:r>
                            </m:sup>
                          </m:sSup>
                        </m:den>
                      </m:f>
                    </m:oMath>
                  </m:oMathPara>
                </a14:m>
                <a:endParaRPr sz="3200"/>
              </a:p>
            </p:txBody>
          </p:sp>
        </mc:Choice>
        <mc:Fallback xmlns="">
          <p:sp>
            <p:nvSpPr>
              <p:cNvPr id="515" name="方程式"/>
              <p:cNvSpPr txBox="1">
                <a:spLocks noRot="1" noChangeAspect="1" noMove="1" noResize="1" noEditPoints="1" noAdjustHandles="1" noChangeArrowheads="1" noChangeShapeType="1" noTextEdit="1"/>
              </p:cNvSpPr>
              <p:nvPr/>
            </p:nvSpPr>
            <p:spPr>
              <a:xfrm>
                <a:off x="4325730" y="5021421"/>
                <a:ext cx="4353340" cy="885998"/>
              </a:xfrm>
              <a:prstGeom prst="rect">
                <a:avLst/>
              </a:prstGeom>
              <a:blipFill>
                <a:blip r:embed="rId4"/>
                <a:stretch>
                  <a:fillRect l="-140" r="-3501" b="-7586"/>
                </a:stretch>
              </a:blipFill>
              <a:ln w="12700">
                <a:miter lim="400000"/>
              </a:ln>
            </p:spPr>
            <p:txBody>
              <a:bodyPr/>
              <a:lstStyle/>
              <a:p>
                <a:r>
                  <a:rPr lang="zh-TW" altLang="en-US">
                    <a:noFill/>
                  </a:rPr>
                  <a:t> </a:t>
                </a:r>
              </a:p>
            </p:txBody>
          </p:sp>
        </mc:Fallback>
      </mc:AlternateContent>
      <p:pic>
        <p:nvPicPr>
          <p:cNvPr id="516" name="Screen Shot 2020-10-21 at 11.53.57.png" descr="Screen Shot 2020-10-21 at 11.53.57.png"/>
          <p:cNvPicPr>
            <a:picLocks noChangeAspect="1"/>
          </p:cNvPicPr>
          <p:nvPr/>
        </p:nvPicPr>
        <p:blipFill>
          <a:blip r:embed="rId5">
            <a:extLst/>
          </a:blip>
          <a:stretch>
            <a:fillRect/>
          </a:stretch>
        </p:blipFill>
        <p:spPr>
          <a:xfrm>
            <a:off x="6469090" y="6873968"/>
            <a:ext cx="6565223" cy="2739232"/>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13">
                                            <p:txEl>
                                              <p:pRg st="2" end="2"/>
                                            </p:txEl>
                                          </p:spTgt>
                                        </p:tgtEl>
                                        <p:attrNameLst>
                                          <p:attrName>style.visibility</p:attrName>
                                        </p:attrNameLst>
                                      </p:cBhvr>
                                      <p:to>
                                        <p:strVal val="visible"/>
                                      </p:to>
                                    </p:set>
                                    <p:animEffect transition="in" filter="fade">
                                      <p:cBhvr>
                                        <p:cTn id="7" dur="500"/>
                                        <p:tgtEl>
                                          <p:spTgt spid="513">
                                            <p:txEl>
                                              <p:pRg st="2" end="2"/>
                                            </p:txEl>
                                          </p:spTgt>
                                        </p:tgtEl>
                                      </p:cBhvr>
                                    </p:animEffect>
                                  </p:childTnLst>
                                </p:cTn>
                              </p:par>
                            </p:childTnLst>
                          </p:cTn>
                        </p:par>
                        <p:par>
                          <p:cTn id="8" fill="hold">
                            <p:stCondLst>
                              <p:cond delay="500"/>
                            </p:stCondLst>
                            <p:childTnLst>
                              <p:par>
                                <p:cTn id="9" presetID="10" presetClass="entr" fill="hold" grpId="2" nodeType="afterEffect">
                                  <p:stCondLst>
                                    <p:cond delay="0"/>
                                  </p:stCondLst>
                                  <p:iterate>
                                    <p:tmAbs val="0"/>
                                  </p:iterate>
                                  <p:childTnLst>
                                    <p:set>
                                      <p:cBhvr>
                                        <p:cTn id="10" fill="hold"/>
                                        <p:tgtEl>
                                          <p:spTgt spid="515"/>
                                        </p:tgtEl>
                                        <p:attrNameLst>
                                          <p:attrName>style.visibility</p:attrName>
                                        </p:attrNameLst>
                                      </p:cBhvr>
                                      <p:to>
                                        <p:strVal val="visible"/>
                                      </p:to>
                                    </p:set>
                                    <p:animEffect transition="in" filter="fade">
                                      <p:cBhvr>
                                        <p:cTn id="11" dur="500"/>
                                        <p:tgtEl>
                                          <p:spTgt spid="515"/>
                                        </p:tgtEl>
                                      </p:cBhvr>
                                    </p:animEffect>
                                  </p:childTnLst>
                                </p:cTn>
                              </p:par>
                            </p:childTnLst>
                          </p:cTn>
                        </p:par>
                        <p:par>
                          <p:cTn id="12" fill="hold">
                            <p:stCondLst>
                              <p:cond delay="1000"/>
                            </p:stCondLst>
                            <p:childTnLst>
                              <p:par>
                                <p:cTn id="13" presetID="10" presetClass="entr" fill="hold" grpId="1" nodeType="afterEffect">
                                  <p:stCondLst>
                                    <p:cond delay="0"/>
                                  </p:stCondLst>
                                  <p:iterate>
                                    <p:tmAbs val="0"/>
                                  </p:iterate>
                                  <p:childTnLst>
                                    <p:set>
                                      <p:cBhvr>
                                        <p:cTn id="14" fill="hold"/>
                                        <p:tgtEl>
                                          <p:spTgt spid="513">
                                            <p:txEl>
                                              <p:pRg st="3" end="3"/>
                                            </p:txEl>
                                          </p:spTgt>
                                        </p:tgtEl>
                                        <p:attrNameLst>
                                          <p:attrName>style.visibility</p:attrName>
                                        </p:attrNameLst>
                                      </p:cBhvr>
                                      <p:to>
                                        <p:strVal val="visible"/>
                                      </p:to>
                                    </p:set>
                                    <p:animEffect transition="in" filter="fade">
                                      <p:cBhvr>
                                        <p:cTn id="15" dur="500"/>
                                        <p:tgtEl>
                                          <p:spTgt spid="51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grpId="1" nodeType="clickEffect">
                                  <p:stCondLst>
                                    <p:cond delay="0"/>
                                  </p:stCondLst>
                                  <p:iterate>
                                    <p:tmAbs val="0"/>
                                  </p:iterate>
                                  <p:childTnLst>
                                    <p:set>
                                      <p:cBhvr>
                                        <p:cTn id="19" fill="hold"/>
                                        <p:tgtEl>
                                          <p:spTgt spid="513">
                                            <p:txEl>
                                              <p:pRg st="4" end="4"/>
                                            </p:txEl>
                                          </p:spTgt>
                                        </p:tgtEl>
                                        <p:attrNameLst>
                                          <p:attrName>style.visibility</p:attrName>
                                        </p:attrNameLst>
                                      </p:cBhvr>
                                      <p:to>
                                        <p:strVal val="visible"/>
                                      </p:to>
                                    </p:set>
                                    <p:animEffect transition="in" filter="fade">
                                      <p:cBhvr>
                                        <p:cTn id="20" dur="500"/>
                                        <p:tgtEl>
                                          <p:spTgt spid="513">
                                            <p:txEl>
                                              <p:pRg st="4" end="4"/>
                                            </p:txEl>
                                          </p:spTgt>
                                        </p:tgtEl>
                                      </p:cBhvr>
                                    </p:animEffect>
                                  </p:childTnLst>
                                </p:cTn>
                              </p:par>
                            </p:childTnLst>
                          </p:cTn>
                        </p:par>
                        <p:par>
                          <p:cTn id="21" fill="hold">
                            <p:stCondLst>
                              <p:cond delay="500"/>
                            </p:stCondLst>
                            <p:childTnLst>
                              <p:par>
                                <p:cTn id="22" presetID="10" presetClass="entr" fill="hold" grpId="3" nodeType="afterEffect">
                                  <p:stCondLst>
                                    <p:cond delay="0"/>
                                  </p:stCondLst>
                                  <p:iterate>
                                    <p:tmAbs val="0"/>
                                  </p:iterate>
                                  <p:childTnLst>
                                    <p:set>
                                      <p:cBhvr>
                                        <p:cTn id="23" fill="hold"/>
                                        <p:tgtEl>
                                          <p:spTgt spid="516"/>
                                        </p:tgtEl>
                                        <p:attrNameLst>
                                          <p:attrName>style.visibility</p:attrName>
                                        </p:attrNameLst>
                                      </p:cBhvr>
                                      <p:to>
                                        <p:strVal val="visible"/>
                                      </p:to>
                                    </p:set>
                                    <p:animEffect transition="in" filter="fade">
                                      <p:cBhvr>
                                        <p:cTn id="24" dur="5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 grpId="1" build="p" bldLvl="5" animBg="1" advAuto="0"/>
      <p:bldP spid="515" grpId="2" animBg="1" advAuto="0"/>
      <p:bldP spid="516" grpId="3"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Customize Gradient Flow"/>
          <p:cNvSpPr txBox="1">
            <a:spLocks noGrp="1"/>
          </p:cNvSpPr>
          <p:nvPr>
            <p:ph type="title"/>
          </p:nvPr>
        </p:nvSpPr>
        <p:spPr>
          <a:xfrm>
            <a:off x="952500" y="254000"/>
            <a:ext cx="11099800" cy="1134567"/>
          </a:xfrm>
          <a:prstGeom prst="rect">
            <a:avLst/>
          </a:prstGeom>
        </p:spPr>
        <p:txBody>
          <a:bodyPr/>
          <a:lstStyle>
            <a:lvl1pPr>
              <a:defRPr sz="5000"/>
            </a:lvl1pPr>
          </a:lstStyle>
          <a:p>
            <a:r>
              <a:t>Customize Gradient Flow</a:t>
            </a:r>
          </a:p>
        </p:txBody>
      </p:sp>
      <p:sp>
        <p:nvSpPr>
          <p:cNvPr id="519" name="The gradient expression can be analytically simplified to provide numerical stability:"/>
          <p:cNvSpPr txBox="1">
            <a:spLocks noGrp="1"/>
          </p:cNvSpPr>
          <p:nvPr>
            <p:ph type="body" idx="1"/>
          </p:nvPr>
        </p:nvSpPr>
        <p:spPr>
          <a:xfrm>
            <a:off x="952500" y="1606401"/>
            <a:ext cx="11099800" cy="7270899"/>
          </a:xfrm>
          <a:prstGeom prst="rect">
            <a:avLst/>
          </a:prstGeom>
        </p:spPr>
        <p:txBody>
          <a:bodyPr anchor="t"/>
          <a:lstStyle/>
          <a:p>
            <a:r>
              <a:t>The gradient expression can be analytically simplified to provide numerical stability:</a:t>
            </a:r>
          </a:p>
        </p:txBody>
      </p:sp>
      <mc:AlternateContent xmlns:mc="http://schemas.openxmlformats.org/markup-compatibility/2006" xmlns:a14="http://schemas.microsoft.com/office/drawing/2010/main">
        <mc:Choice Requires="a14">
          <p:sp>
            <p:nvSpPr>
              <p:cNvPr id="520" name="方程式"/>
              <p:cNvSpPr txBox="1"/>
              <p:nvPr/>
            </p:nvSpPr>
            <p:spPr>
              <a:xfrm>
                <a:off x="4325730" y="3019451"/>
                <a:ext cx="4353340" cy="885998"/>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f>
                        <m:fPr>
                          <m:ctrlPr>
                            <a:rPr sz="3200" i="1">
                              <a:solidFill>
                                <a:srgbClr val="000000"/>
                              </a:solidFill>
                              <a:latin typeface="Cambria Math" panose="02040503050406030204" pitchFamily="18" charset="0"/>
                            </a:rPr>
                          </m:ctrlPr>
                        </m:fPr>
                        <m:num>
                          <m:r>
                            <a:rPr sz="3200" i="1">
                              <a:solidFill>
                                <a:srgbClr val="000000"/>
                              </a:solidFill>
                              <a:latin typeface="Cambria Math" panose="02040503050406030204" pitchFamily="18" charset="0"/>
                            </a:rPr>
                            <m:t>𝑑𝑦</m:t>
                          </m:r>
                        </m:num>
                        <m:den>
                          <m:r>
                            <a:rPr sz="3200" i="1">
                              <a:solidFill>
                                <a:srgbClr val="000000"/>
                              </a:solidFill>
                              <a:latin typeface="Cambria Math" panose="02040503050406030204" pitchFamily="18" charset="0"/>
                            </a:rPr>
                            <m:t>𝑑𝑥</m:t>
                          </m:r>
                        </m:den>
                      </m:f>
                      <m:r>
                        <a:rPr sz="3200" i="1">
                          <a:solidFill>
                            <a:srgbClr val="000000"/>
                          </a:solidFill>
                          <a:latin typeface="Cambria Math" panose="02040503050406030204" pitchFamily="18" charset="0"/>
                        </a:rPr>
                        <m:t>=</m:t>
                      </m:r>
                      <m:f>
                        <m:fPr>
                          <m:ctrlPr>
                            <a:rPr sz="3200" i="1">
                              <a:solidFill>
                                <a:srgbClr val="000000"/>
                              </a:solidFill>
                              <a:latin typeface="Cambria Math" panose="02040503050406030204" pitchFamily="18" charset="0"/>
                            </a:rPr>
                          </m:ctrlPr>
                        </m:fPr>
                        <m:num>
                          <m:sSup>
                            <m:sSupPr>
                              <m:ctrlPr>
                                <a:rPr sz="3200" i="1">
                                  <a:solidFill>
                                    <a:srgbClr val="000000"/>
                                  </a:solidFill>
                                  <a:latin typeface="Cambria Math" panose="02040503050406030204" pitchFamily="18" charset="0"/>
                                </a:rPr>
                              </m:ctrlPr>
                            </m:sSupPr>
                            <m:e>
                              <m:r>
                                <a:rPr sz="3200" i="1">
                                  <a:solidFill>
                                    <a:srgbClr val="000000"/>
                                  </a:solidFill>
                                  <a:latin typeface="Cambria Math" panose="02040503050406030204" pitchFamily="18" charset="0"/>
                                </a:rPr>
                                <m:t>𝑒</m:t>
                              </m:r>
                            </m:e>
                            <m:sup>
                              <m:r>
                                <a:rPr sz="3200" i="1">
                                  <a:solidFill>
                                    <a:srgbClr val="000000"/>
                                  </a:solidFill>
                                  <a:latin typeface="Cambria Math" panose="02040503050406030204" pitchFamily="18" charset="0"/>
                                </a:rPr>
                                <m:t>𝑥</m:t>
                              </m:r>
                            </m:sup>
                          </m:sSup>
                        </m:num>
                        <m:den>
                          <m:r>
                            <a:rPr sz="3200" i="1">
                              <a:solidFill>
                                <a:srgbClr val="000000"/>
                              </a:solidFill>
                              <a:latin typeface="Cambria Math" panose="02040503050406030204" pitchFamily="18" charset="0"/>
                            </a:rPr>
                            <m:t>1</m:t>
                          </m:r>
                          <m:r>
                            <a:rPr sz="3200" i="1">
                              <a:solidFill>
                                <a:srgbClr val="000000"/>
                              </a:solidFill>
                              <a:latin typeface="Cambria Math" panose="02040503050406030204" pitchFamily="18" charset="0"/>
                            </a:rPr>
                            <m:t>+</m:t>
                          </m:r>
                          <m:sSup>
                            <m:sSupPr>
                              <m:ctrlPr>
                                <a:rPr sz="3200" i="1">
                                  <a:solidFill>
                                    <a:srgbClr val="000000"/>
                                  </a:solidFill>
                                  <a:latin typeface="Cambria Math" panose="02040503050406030204" pitchFamily="18" charset="0"/>
                                </a:rPr>
                              </m:ctrlPr>
                            </m:sSupPr>
                            <m:e>
                              <m:r>
                                <a:rPr sz="3200" i="1">
                                  <a:solidFill>
                                    <a:srgbClr val="000000"/>
                                  </a:solidFill>
                                  <a:latin typeface="Cambria Math" panose="02040503050406030204" pitchFamily="18" charset="0"/>
                                </a:rPr>
                                <m:t>𝑒</m:t>
                              </m:r>
                            </m:e>
                            <m:sup>
                              <m:r>
                                <a:rPr sz="3200" i="1">
                                  <a:solidFill>
                                    <a:srgbClr val="000000"/>
                                  </a:solidFill>
                                  <a:latin typeface="Cambria Math" panose="02040503050406030204" pitchFamily="18" charset="0"/>
                                </a:rPr>
                                <m:t>𝑥</m:t>
                              </m:r>
                            </m:sup>
                          </m:sSup>
                        </m:den>
                      </m:f>
                      <m:r>
                        <a:rPr sz="3200" i="1">
                          <a:solidFill>
                            <a:srgbClr val="000000"/>
                          </a:solidFill>
                          <a:latin typeface="Cambria Math" panose="02040503050406030204" pitchFamily="18" charset="0"/>
                        </a:rPr>
                        <m:t>=</m:t>
                      </m:r>
                      <m:r>
                        <a:rPr sz="3200" i="1">
                          <a:solidFill>
                            <a:srgbClr val="000000"/>
                          </a:solidFill>
                          <a:latin typeface="Cambria Math" panose="02040503050406030204" pitchFamily="18" charset="0"/>
                        </a:rPr>
                        <m:t>1</m:t>
                      </m:r>
                      <m:r>
                        <a:rPr sz="3200" i="1">
                          <a:solidFill>
                            <a:srgbClr val="000000"/>
                          </a:solidFill>
                          <a:latin typeface="Cambria Math" panose="02040503050406030204" pitchFamily="18" charset="0"/>
                        </a:rPr>
                        <m:t>−</m:t>
                      </m:r>
                      <m:f>
                        <m:fPr>
                          <m:ctrlPr>
                            <a:rPr sz="3200" i="1">
                              <a:solidFill>
                                <a:srgbClr val="000000"/>
                              </a:solidFill>
                              <a:latin typeface="Cambria Math" panose="02040503050406030204" pitchFamily="18" charset="0"/>
                            </a:rPr>
                          </m:ctrlPr>
                        </m:fPr>
                        <m:num>
                          <m:r>
                            <a:rPr sz="3200" i="1">
                              <a:solidFill>
                                <a:srgbClr val="000000"/>
                              </a:solidFill>
                              <a:latin typeface="Cambria Math" panose="02040503050406030204" pitchFamily="18" charset="0"/>
                            </a:rPr>
                            <m:t>1</m:t>
                          </m:r>
                        </m:num>
                        <m:den>
                          <m:r>
                            <a:rPr sz="3200" i="1">
                              <a:solidFill>
                                <a:srgbClr val="000000"/>
                              </a:solidFill>
                              <a:latin typeface="Cambria Math" panose="02040503050406030204" pitchFamily="18" charset="0"/>
                            </a:rPr>
                            <m:t>1</m:t>
                          </m:r>
                          <m:r>
                            <a:rPr sz="3200" i="1">
                              <a:solidFill>
                                <a:srgbClr val="000000"/>
                              </a:solidFill>
                              <a:latin typeface="Cambria Math" panose="02040503050406030204" pitchFamily="18" charset="0"/>
                            </a:rPr>
                            <m:t>+</m:t>
                          </m:r>
                          <m:sSup>
                            <m:sSupPr>
                              <m:ctrlPr>
                                <a:rPr sz="3200" i="1">
                                  <a:solidFill>
                                    <a:srgbClr val="000000"/>
                                  </a:solidFill>
                                  <a:latin typeface="Cambria Math" panose="02040503050406030204" pitchFamily="18" charset="0"/>
                                </a:rPr>
                              </m:ctrlPr>
                            </m:sSupPr>
                            <m:e>
                              <m:r>
                                <a:rPr sz="3200" i="1">
                                  <a:solidFill>
                                    <a:srgbClr val="000000"/>
                                  </a:solidFill>
                                  <a:latin typeface="Cambria Math" panose="02040503050406030204" pitchFamily="18" charset="0"/>
                                </a:rPr>
                                <m:t>𝑒</m:t>
                              </m:r>
                            </m:e>
                            <m:sup>
                              <m:r>
                                <a:rPr sz="3200" i="1">
                                  <a:solidFill>
                                    <a:srgbClr val="000000"/>
                                  </a:solidFill>
                                  <a:latin typeface="Cambria Math" panose="02040503050406030204" pitchFamily="18" charset="0"/>
                                </a:rPr>
                                <m:t>𝑥</m:t>
                              </m:r>
                            </m:sup>
                          </m:sSup>
                        </m:den>
                      </m:f>
                    </m:oMath>
                  </m:oMathPara>
                </a14:m>
                <a:endParaRPr sz="3200"/>
              </a:p>
            </p:txBody>
          </p:sp>
        </mc:Choice>
        <mc:Fallback xmlns="">
          <p:sp>
            <p:nvSpPr>
              <p:cNvPr id="520" name="方程式"/>
              <p:cNvSpPr txBox="1">
                <a:spLocks noRot="1" noChangeAspect="1" noMove="1" noResize="1" noEditPoints="1" noAdjustHandles="1" noChangeArrowheads="1" noChangeShapeType="1" noTextEdit="1"/>
              </p:cNvSpPr>
              <p:nvPr/>
            </p:nvSpPr>
            <p:spPr>
              <a:xfrm>
                <a:off x="4325730" y="3019451"/>
                <a:ext cx="4353340" cy="885998"/>
              </a:xfrm>
              <a:prstGeom prst="rect">
                <a:avLst/>
              </a:prstGeom>
              <a:blipFill>
                <a:blip r:embed="rId2"/>
                <a:stretch>
                  <a:fillRect l="-140" r="-3501" b="-7534"/>
                </a:stretch>
              </a:blipFill>
              <a:ln w="12700">
                <a:miter lim="400000"/>
              </a:ln>
            </p:spPr>
            <p:txBody>
              <a:bodyPr/>
              <a:lstStyle/>
              <a:p>
                <a:r>
                  <a:rPr lang="zh-TW" altLang="en-US">
                    <a:noFill/>
                  </a:rPr>
                  <a:t> </a:t>
                </a:r>
              </a:p>
            </p:txBody>
          </p:sp>
        </mc:Fallback>
      </mc:AlternateContent>
      <p:pic>
        <p:nvPicPr>
          <p:cNvPr id="521" name="Screen Shot 2020-10-21 at 11.54.08.png" descr="Screen Shot 2020-10-21 at 11.54.08.png"/>
          <p:cNvPicPr>
            <a:picLocks noChangeAspect="1"/>
          </p:cNvPicPr>
          <p:nvPr/>
        </p:nvPicPr>
        <p:blipFill>
          <a:blip r:embed="rId3">
            <a:extLst/>
          </a:blip>
          <a:stretch>
            <a:fillRect/>
          </a:stretch>
        </p:blipFill>
        <p:spPr>
          <a:xfrm>
            <a:off x="2710440" y="4171151"/>
            <a:ext cx="7583920" cy="5551292"/>
          </a:xfrm>
          <a:prstGeom prst="rect">
            <a:avLst/>
          </a:prstGeom>
          <a:ln w="12700">
            <a:miter lim="400000"/>
          </a:ln>
        </p:spPr>
      </p:pic>
      <p:grpSp>
        <p:nvGrpSpPr>
          <p:cNvPr id="524" name="群組"/>
          <p:cNvGrpSpPr/>
          <p:nvPr/>
        </p:nvGrpSpPr>
        <p:grpSpPr>
          <a:xfrm>
            <a:off x="3434447" y="2827449"/>
            <a:ext cx="5441034" cy="3193709"/>
            <a:chOff x="0" y="0"/>
            <a:chExt cx="5441033" cy="3193707"/>
          </a:xfrm>
        </p:grpSpPr>
        <p:sp>
          <p:nvSpPr>
            <p:cNvPr id="522" name="矩形"/>
            <p:cNvSpPr/>
            <p:nvPr/>
          </p:nvSpPr>
          <p:spPr>
            <a:xfrm>
              <a:off x="3457457" y="0"/>
              <a:ext cx="1983577" cy="1270000"/>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sp>
          <p:nvSpPr>
            <p:cNvPr id="523" name="矩形"/>
            <p:cNvSpPr/>
            <p:nvPr/>
          </p:nvSpPr>
          <p:spPr>
            <a:xfrm>
              <a:off x="0" y="2582141"/>
              <a:ext cx="5041006" cy="611567"/>
            </a:xfrm>
            <a:prstGeom prst="rect">
              <a:avLst/>
            </a:prstGeom>
            <a:noFill/>
            <a:ln w="508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b="0">
                  <a:solidFill>
                    <a:srgbClr val="FFFFFF"/>
                  </a:solidFill>
                  <a:latin typeface="+mn-lt"/>
                  <a:ea typeface="+mn-ea"/>
                  <a:cs typeface="+mn-cs"/>
                  <a:sym typeface="Helvetica Neue Medium"/>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524"/>
                                        </p:tgtEl>
                                        <p:attrNameLst>
                                          <p:attrName>style.visibility</p:attrName>
                                        </p:attrNameLst>
                                      </p:cBhvr>
                                      <p:to>
                                        <p:strVal val="visible"/>
                                      </p:to>
                                    </p:set>
                                    <p:animEffect transition="in" filter="fade">
                                      <p:cBhvr>
                                        <p:cTn id="7" dur="5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Reference"/>
          <p:cNvSpPr txBox="1">
            <a:spLocks noGrp="1"/>
          </p:cNvSpPr>
          <p:nvPr>
            <p:ph type="title"/>
          </p:nvPr>
        </p:nvSpPr>
        <p:spPr>
          <a:xfrm>
            <a:off x="952500" y="254000"/>
            <a:ext cx="11099800" cy="1134567"/>
          </a:xfrm>
          <a:prstGeom prst="rect">
            <a:avLst/>
          </a:prstGeom>
        </p:spPr>
        <p:txBody>
          <a:bodyPr/>
          <a:lstStyle>
            <a:lvl1pPr>
              <a:defRPr sz="5000"/>
            </a:lvl1pPr>
          </a:lstStyle>
          <a:p>
            <a:r>
              <a:t>Reference</a:t>
            </a:r>
          </a:p>
        </p:txBody>
      </p:sp>
      <p:sp>
        <p:nvSpPr>
          <p:cNvPr id="527" name="TensorFlow…"/>
          <p:cNvSpPr txBox="1">
            <a:spLocks noGrp="1"/>
          </p:cNvSpPr>
          <p:nvPr>
            <p:ph type="body" idx="1"/>
          </p:nvPr>
        </p:nvSpPr>
        <p:spPr>
          <a:xfrm>
            <a:off x="952500" y="1606401"/>
            <a:ext cx="11099800" cy="7270899"/>
          </a:xfrm>
          <a:prstGeom prst="rect">
            <a:avLst/>
          </a:prstGeom>
        </p:spPr>
        <p:txBody>
          <a:bodyPr anchor="t"/>
          <a:lstStyle/>
          <a:p>
            <a:r>
              <a:rPr u="sng">
                <a:hlinkClick r:id="rId2"/>
              </a:rPr>
              <a:t>TensorFlow</a:t>
            </a:r>
            <a:endParaRPr>
              <a:solidFill>
                <a:srgbClr val="353535"/>
              </a:solidFill>
            </a:endParaRPr>
          </a:p>
          <a:p>
            <a:r>
              <a:rPr u="sng">
                <a:hlinkClick r:id="rId3"/>
              </a:rPr>
              <a:t>3 ways to create a Keras model with TensorFlow 2.0</a:t>
            </a:r>
          </a:p>
          <a:p>
            <a:r>
              <a:rPr u="sng">
                <a:hlinkClick r:id="rId4"/>
              </a:rPr>
              <a:t>Pytorch vs Tensorflow in 2020</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Model Architecture"/>
          <p:cNvSpPr txBox="1">
            <a:spLocks noGrp="1"/>
          </p:cNvSpPr>
          <p:nvPr>
            <p:ph type="title"/>
          </p:nvPr>
        </p:nvSpPr>
        <p:spPr>
          <a:xfrm>
            <a:off x="952500" y="254000"/>
            <a:ext cx="11099800" cy="1134567"/>
          </a:xfrm>
          <a:prstGeom prst="rect">
            <a:avLst/>
          </a:prstGeom>
        </p:spPr>
        <p:txBody>
          <a:bodyPr/>
          <a:lstStyle>
            <a:lvl1pPr>
              <a:defRPr sz="5000"/>
            </a:lvl1pPr>
          </a:lstStyle>
          <a:p>
            <a:r>
              <a:t>Model Architecture</a:t>
            </a:r>
          </a:p>
        </p:txBody>
      </p:sp>
      <p:sp>
        <p:nvSpPr>
          <p:cNvPr id="166" name="When instantiating the DeepNeuralNetwork class, we pass in an array of sizes that defines the number of activations for each layer…"/>
          <p:cNvSpPr txBox="1">
            <a:spLocks noGrp="1"/>
          </p:cNvSpPr>
          <p:nvPr>
            <p:ph type="body" idx="1"/>
          </p:nvPr>
        </p:nvSpPr>
        <p:spPr>
          <a:xfrm>
            <a:off x="952500" y="1606401"/>
            <a:ext cx="11099800" cy="7270899"/>
          </a:xfrm>
          <a:prstGeom prst="rect">
            <a:avLst/>
          </a:prstGeom>
        </p:spPr>
        <p:txBody>
          <a:bodyPr anchor="t"/>
          <a:lstStyle/>
          <a:p>
            <a:r>
              <a:rPr dirty="0"/>
              <a:t>When instantiating the </a:t>
            </a:r>
            <a:r>
              <a:rPr dirty="0" err="1">
                <a:latin typeface="Courier"/>
                <a:ea typeface="Courier"/>
                <a:cs typeface="Courier"/>
                <a:sym typeface="Courier"/>
              </a:rPr>
              <a:t>DeepNeuralNetwork</a:t>
            </a:r>
            <a:r>
              <a:rPr dirty="0">
                <a:latin typeface="Courier"/>
                <a:ea typeface="Courier"/>
                <a:cs typeface="Courier"/>
                <a:sym typeface="Courier"/>
              </a:rPr>
              <a:t> </a:t>
            </a:r>
            <a:r>
              <a:rPr dirty="0"/>
              <a:t>class, we pass in an array of sizes that defines the number of activations for each layer</a:t>
            </a:r>
          </a:p>
          <a:p>
            <a:endParaRPr dirty="0"/>
          </a:p>
          <a:p>
            <a:r>
              <a:rPr dirty="0"/>
              <a:t>This initializes the class by the </a:t>
            </a:r>
            <a:r>
              <a:rPr dirty="0" err="1"/>
              <a:t>init</a:t>
            </a:r>
            <a:r>
              <a:rPr dirty="0"/>
              <a:t> function</a:t>
            </a:r>
          </a:p>
        </p:txBody>
      </p:sp>
      <p:pic>
        <p:nvPicPr>
          <p:cNvPr id="167" name="Screen Shot 2020-10-20 at 19.47.48.png" descr="Screen Shot 2020-10-20 at 19.47.48.png"/>
          <p:cNvPicPr>
            <a:picLocks noChangeAspect="1"/>
          </p:cNvPicPr>
          <p:nvPr/>
        </p:nvPicPr>
        <p:blipFill>
          <a:blip r:embed="rId2">
            <a:extLst/>
          </a:blip>
          <a:stretch>
            <a:fillRect/>
          </a:stretch>
        </p:blipFill>
        <p:spPr>
          <a:xfrm>
            <a:off x="2021216" y="5313180"/>
            <a:ext cx="8962368" cy="4276378"/>
          </a:xfrm>
          <a:prstGeom prst="rect">
            <a:avLst/>
          </a:prstGeom>
          <a:ln w="12700">
            <a:miter lim="400000"/>
          </a:ln>
        </p:spPr>
      </p:pic>
      <p:pic>
        <p:nvPicPr>
          <p:cNvPr id="168" name="Screen Shot 2020-10-20 at 19.49.31.png" descr="Screen Shot 2020-10-20 at 19.49.31.png"/>
          <p:cNvPicPr>
            <a:picLocks noChangeAspect="1"/>
          </p:cNvPicPr>
          <p:nvPr/>
        </p:nvPicPr>
        <p:blipFill>
          <a:blip r:embed="rId3">
            <a:extLst/>
          </a:blip>
          <a:stretch>
            <a:fillRect/>
          </a:stretch>
        </p:blipFill>
        <p:spPr>
          <a:xfrm>
            <a:off x="3045252" y="3539427"/>
            <a:ext cx="6914296" cy="589846"/>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Initialization"/>
          <p:cNvSpPr txBox="1">
            <a:spLocks noGrp="1"/>
          </p:cNvSpPr>
          <p:nvPr>
            <p:ph type="title"/>
          </p:nvPr>
        </p:nvSpPr>
        <p:spPr>
          <a:xfrm>
            <a:off x="952500" y="254000"/>
            <a:ext cx="11099800" cy="1134567"/>
          </a:xfrm>
          <a:prstGeom prst="rect">
            <a:avLst/>
          </a:prstGeom>
        </p:spPr>
        <p:txBody>
          <a:bodyPr/>
          <a:lstStyle>
            <a:lvl1pPr>
              <a:defRPr sz="5000"/>
            </a:lvl1pPr>
          </a:lstStyle>
          <a:p>
            <a:r>
              <a:t>Initialization</a:t>
            </a:r>
          </a:p>
        </p:txBody>
      </p:sp>
      <mc:AlternateContent xmlns:mc="http://schemas.openxmlformats.org/markup-compatibility/2006">
        <mc:Choice xmlns:a14="http://schemas.microsoft.com/office/drawing/2010/main" Requires="a14">
          <p:sp>
            <p:nvSpPr>
              <p:cNvPr id="171" name="We initialize both weights and biases by drawing from standard normal distribution…"/>
              <p:cNvSpPr txBox="1">
                <a:spLocks noGrp="1"/>
              </p:cNvSpPr>
              <p:nvPr>
                <p:ph type="body" idx="1"/>
              </p:nvPr>
            </p:nvSpPr>
            <p:spPr>
              <a:xfrm>
                <a:off x="952500" y="1606401"/>
                <a:ext cx="11099800" cy="7270899"/>
              </a:xfrm>
              <a:prstGeom prst="rect">
                <a:avLst/>
              </a:prstGeom>
            </p:spPr>
            <p:txBody>
              <a:bodyPr anchor="t"/>
              <a:lstStyle/>
              <a:p>
                <a:r>
                  <a:rPr lang="en-US" dirty="0"/>
                  <a:t>We initialize both weights and biases by drawing from standard normal distribution </a:t>
                </a:r>
                <a14:m>
                  <m:oMath xmlns:m="http://schemas.openxmlformats.org/officeDocument/2006/math">
                    <m:r>
                      <a:rPr lang="en-US" sz="3900" i="1">
                        <a:solidFill>
                          <a:srgbClr val="000000"/>
                        </a:solidFill>
                        <a:latin typeface="Cambria Math" panose="02040503050406030204" pitchFamily="18" charset="0"/>
                      </a:rPr>
                      <m:t>𝑁</m:t>
                    </m:r>
                    <m:r>
                      <a:rPr lang="en-US" sz="3900" i="1">
                        <a:solidFill>
                          <a:srgbClr val="000000"/>
                        </a:solidFill>
                        <a:latin typeface="Cambria Math" panose="02040503050406030204" pitchFamily="18" charset="0"/>
                      </a:rPr>
                      <m:t>(</m:t>
                    </m:r>
                    <m:r>
                      <a:rPr lang="en-US" sz="3900" i="1">
                        <a:solidFill>
                          <a:srgbClr val="000000"/>
                        </a:solidFill>
                        <a:latin typeface="Cambria Math" panose="02040503050406030204" pitchFamily="18" charset="0"/>
                      </a:rPr>
                      <m:t>0</m:t>
                    </m:r>
                    <m:r>
                      <a:rPr lang="en-US" sz="3900" i="1">
                        <a:solidFill>
                          <a:srgbClr val="000000"/>
                        </a:solidFill>
                        <a:latin typeface="Cambria Math" panose="02040503050406030204" pitchFamily="18" charset="0"/>
                      </a:rPr>
                      <m:t>,</m:t>
                    </m:r>
                    <m:r>
                      <a:rPr lang="en-US" sz="3900" i="1">
                        <a:solidFill>
                          <a:srgbClr val="000000"/>
                        </a:solidFill>
                        <a:latin typeface="Cambria Math" panose="02040503050406030204" pitchFamily="18" charset="0"/>
                      </a:rPr>
                      <m:t>𝜎</m:t>
                    </m:r>
                    <m:r>
                      <a:rPr lang="en-US" sz="3900" i="1">
                        <a:solidFill>
                          <a:srgbClr val="000000"/>
                        </a:solidFill>
                        <a:latin typeface="Cambria Math" panose="02040503050406030204" pitchFamily="18" charset="0"/>
                      </a:rPr>
                      <m:t>)</m:t>
                    </m:r>
                  </m:oMath>
                </a14:m>
                <a:endParaRPr lang="en-US" dirty="0"/>
              </a:p>
              <a:p>
                <a:r>
                  <a:rPr lang="en-US" dirty="0"/>
                  <a:t>To smarten up our initialization, we </a:t>
                </a:r>
                <a:r>
                  <a:rPr lang="en-US" b="1" dirty="0"/>
                  <a:t>shrink the variance</a:t>
                </a:r>
                <a:r>
                  <a:rPr lang="en-US" dirty="0"/>
                  <a:t> of the weights and biases in each layer</a:t>
                </a:r>
              </a:p>
              <a:p>
                <a:pPr marL="833437" lvl="1" indent="-388937">
                  <a:spcBef>
                    <a:spcPts val="2400"/>
                  </a:spcBef>
                  <a:defRPr sz="2400"/>
                </a:pPr>
                <a:r>
                  <a:rPr lang="en-US" dirty="0"/>
                  <a:t>In this case, we want to adjust the variance to </a:t>
                </a:r>
                <a14:m>
                  <m:oMath xmlns:m="http://schemas.openxmlformats.org/officeDocument/2006/math">
                    <m:f>
                      <m:fPr>
                        <m:type m:val="lin"/>
                        <m:ctrlPr>
                          <a:rPr lang="ar-AE" sz="3200" i="1">
                            <a:solidFill>
                              <a:srgbClr val="000000"/>
                            </a:solidFill>
                            <a:latin typeface="Cambria Math" panose="02040503050406030204" pitchFamily="18" charset="0"/>
                          </a:rPr>
                        </m:ctrlPr>
                      </m:fPr>
                      <m:num>
                        <m:r>
                          <a:rPr lang="ar-AE" sz="3200" i="1">
                            <a:solidFill>
                              <a:srgbClr val="000000"/>
                            </a:solidFill>
                            <a:latin typeface="Cambria Math" panose="02040503050406030204" pitchFamily="18" charset="0"/>
                          </a:rPr>
                          <m:t>1</m:t>
                        </m:r>
                      </m:num>
                      <m:den>
                        <m:r>
                          <a:rPr lang="ar-AE" sz="3200" i="1">
                            <a:solidFill>
                              <a:srgbClr val="000000"/>
                            </a:solidFill>
                            <a:latin typeface="Cambria Math" panose="02040503050406030204" pitchFamily="18" charset="0"/>
                          </a:rPr>
                          <m:t>𝑛</m:t>
                        </m:r>
                      </m:den>
                    </m:f>
                  </m:oMath>
                </a14:m>
                <a:r>
                  <a:rPr lang="ar-AE" dirty="0"/>
                  <a:t>, </a:t>
                </a:r>
                <a:r>
                  <a:rPr lang="en-US" dirty="0"/>
                  <a:t>which means divide by </a:t>
                </a:r>
                <a14:m>
                  <m:oMath xmlns:m="http://schemas.openxmlformats.org/officeDocument/2006/math">
                    <m:f>
                      <m:fPr>
                        <m:type m:val="lin"/>
                        <m:ctrlPr>
                          <a:rPr lang="ar-AE" sz="3000" i="1">
                            <a:solidFill>
                              <a:srgbClr val="000000"/>
                            </a:solidFill>
                            <a:latin typeface="Cambria Math" panose="02040503050406030204" pitchFamily="18" charset="0"/>
                          </a:rPr>
                        </m:ctrlPr>
                      </m:fPr>
                      <m:num>
                        <m:r>
                          <a:rPr lang="ar-AE" sz="3000" i="1">
                            <a:solidFill>
                              <a:srgbClr val="000000"/>
                            </a:solidFill>
                            <a:latin typeface="Cambria Math" panose="02040503050406030204" pitchFamily="18" charset="0"/>
                          </a:rPr>
                          <m:t>1</m:t>
                        </m:r>
                      </m:num>
                      <m:den>
                        <m:rad>
                          <m:radPr>
                            <m:degHide m:val="on"/>
                            <m:ctrlPr>
                              <a:rPr lang="ar-AE" sz="3000" i="1">
                                <a:solidFill>
                                  <a:srgbClr val="000000"/>
                                </a:solidFill>
                                <a:latin typeface="Cambria Math" panose="02040503050406030204" pitchFamily="18" charset="0"/>
                              </a:rPr>
                            </m:ctrlPr>
                          </m:radPr>
                          <m:deg/>
                          <m:e>
                            <m:r>
                              <a:rPr lang="ar-AE" sz="3000" i="1">
                                <a:solidFill>
                                  <a:srgbClr val="000000"/>
                                </a:solidFill>
                                <a:latin typeface="Cambria Math" panose="02040503050406030204" pitchFamily="18" charset="0"/>
                              </a:rPr>
                              <m:t>𝑛</m:t>
                            </m:r>
                          </m:e>
                        </m:rad>
                      </m:den>
                    </m:f>
                  </m:oMath>
                </a14:m>
                <a:endParaRPr lang="ar-AE" dirty="0"/>
              </a:p>
              <a:p>
                <a:pPr marL="833437" lvl="1" indent="-388937">
                  <a:spcBef>
                    <a:spcPts val="2400"/>
                  </a:spcBef>
                  <a:defRPr sz="2400"/>
                </a:pPr>
                <a:r>
                  <a:rPr lang="en-US" dirty="0"/>
                  <a:t>The initialization of weights in the neural network is kind of hard to think about, which is beyond the scope of this class</a:t>
                </a:r>
              </a:p>
              <a:p>
                <a:pPr marL="833437" lvl="1" indent="-388937">
                  <a:spcBef>
                    <a:spcPts val="2400"/>
                  </a:spcBef>
                  <a:defRPr sz="2400"/>
                </a:pPr>
                <a:r>
                  <a:rPr lang="en-US" dirty="0"/>
                  <a:t>In short, if we didn’t shrink the variance of the weights, the output </a:t>
                </a:r>
                <a14:m>
                  <m:oMath xmlns:m="http://schemas.openxmlformats.org/officeDocument/2006/math">
                    <m:acc>
                      <m:accPr>
                        <m:chr m:val="̂"/>
                        <m:ctrlPr>
                          <a:rPr lang="en-US" altLang="zh-TW" sz="2850" b="0" i="1" smtClean="0">
                            <a:latin typeface="+mn-lt"/>
                          </a:rPr>
                        </m:ctrlPr>
                      </m:accPr>
                      <m:e>
                        <m:r>
                          <a:rPr lang="en-US" altLang="zh-TW" sz="2850" b="0" i="1" smtClean="0">
                            <a:latin typeface="+mn-lt"/>
                          </a:rPr>
                          <m:t>𝑦</m:t>
                        </m:r>
                      </m:e>
                    </m:acc>
                  </m:oMath>
                </a14:m>
                <a:r>
                  <a:rPr lang="en-US" dirty="0"/>
                  <a:t> of will become larger as the number of neuron grows, where </a:t>
                </a:r>
                <a14:m>
                  <m:oMath xmlns:m="http://schemas.openxmlformats.org/officeDocument/2006/math">
                    <m:acc>
                      <m:accPr>
                        <m:chr m:val="̂"/>
                        <m:ctrlPr>
                          <a:rPr lang="en-US" altLang="zh-TW" sz="2850" i="1">
                            <a:latin typeface="Cambria Math" panose="02040503050406030204" pitchFamily="18" charset="0"/>
                          </a:rPr>
                        </m:ctrlPr>
                      </m:accPr>
                      <m:e>
                        <m:r>
                          <a:rPr lang="en-US" altLang="zh-TW" sz="2850" i="1">
                            <a:latin typeface="Cambria Math" panose="02040503050406030204" pitchFamily="18" charset="0"/>
                          </a:rPr>
                          <m:t>𝑦</m:t>
                        </m:r>
                      </m:e>
                    </m:acc>
                    <m:r>
                      <a:rPr lang="ar-AE" sz="2850" i="1">
                        <a:solidFill>
                          <a:srgbClr val="000000"/>
                        </a:solidFill>
                        <a:latin typeface="Cambria Math" panose="02040503050406030204" pitchFamily="18" charset="0"/>
                      </a:rPr>
                      <m:t>=</m:t>
                    </m:r>
                    <m:r>
                      <a:rPr lang="ar-AE" sz="2850" i="1">
                        <a:solidFill>
                          <a:srgbClr val="000000"/>
                        </a:solidFill>
                        <a:latin typeface="Cambria Math" panose="02040503050406030204" pitchFamily="18" charset="0"/>
                      </a:rPr>
                      <m:t>𝜎</m:t>
                    </m:r>
                    <m:r>
                      <a:rPr lang="ar-AE" sz="2850" i="1">
                        <a:solidFill>
                          <a:srgbClr val="000000"/>
                        </a:solidFill>
                        <a:latin typeface="Cambria Math" panose="02040503050406030204" pitchFamily="18" charset="0"/>
                      </a:rPr>
                      <m:t>(</m:t>
                    </m:r>
                    <m:sSup>
                      <m:sSupPr>
                        <m:ctrlPr>
                          <a:rPr lang="ar-AE" sz="2850" i="1">
                            <a:solidFill>
                              <a:srgbClr val="000000"/>
                            </a:solidFill>
                            <a:latin typeface="Cambria Math" panose="02040503050406030204" pitchFamily="18" charset="0"/>
                          </a:rPr>
                        </m:ctrlPr>
                      </m:sSupPr>
                      <m:e>
                        <m:r>
                          <a:rPr lang="ar-AE" sz="2850" i="1">
                            <a:solidFill>
                              <a:srgbClr val="000000"/>
                            </a:solidFill>
                            <a:latin typeface="Cambria Math" panose="02040503050406030204" pitchFamily="18" charset="0"/>
                          </a:rPr>
                          <m:t>𝑤</m:t>
                        </m:r>
                      </m:e>
                      <m:sup>
                        <m:r>
                          <a:rPr lang="ar-AE" sz="2850" i="1">
                            <a:solidFill>
                              <a:srgbClr val="000000"/>
                            </a:solidFill>
                            <a:latin typeface="Cambria Math" panose="02040503050406030204" pitchFamily="18" charset="0"/>
                          </a:rPr>
                          <m:t>⊺</m:t>
                        </m:r>
                      </m:sup>
                    </m:sSup>
                    <m:r>
                      <a:rPr lang="ar-AE" sz="2850" i="1">
                        <a:solidFill>
                          <a:srgbClr val="000000"/>
                        </a:solidFill>
                        <a:latin typeface="Cambria Math" panose="02040503050406030204" pitchFamily="18" charset="0"/>
                      </a:rPr>
                      <m:t>𝑋</m:t>
                    </m:r>
                    <m:r>
                      <a:rPr lang="ar-AE" sz="2850" i="1">
                        <a:solidFill>
                          <a:srgbClr val="000000"/>
                        </a:solidFill>
                        <a:latin typeface="Cambria Math" panose="02040503050406030204" pitchFamily="18" charset="0"/>
                      </a:rPr>
                      <m:t>+</m:t>
                    </m:r>
                    <m:r>
                      <a:rPr lang="ar-AE" sz="2850" i="1">
                        <a:solidFill>
                          <a:srgbClr val="000000"/>
                        </a:solidFill>
                        <a:latin typeface="Cambria Math" panose="02040503050406030204" pitchFamily="18" charset="0"/>
                      </a:rPr>
                      <m:t>𝑏</m:t>
                    </m:r>
                    <m:r>
                      <a:rPr lang="ar-AE" sz="2850" i="1">
                        <a:solidFill>
                          <a:srgbClr val="000000"/>
                        </a:solidFill>
                        <a:latin typeface="Cambria Math" panose="02040503050406030204" pitchFamily="18" charset="0"/>
                      </a:rPr>
                      <m:t>)</m:t>
                    </m:r>
                  </m:oMath>
                </a14:m>
                <a:r>
                  <a:rPr lang="ar-AE" dirty="0"/>
                  <a:t> </a:t>
                </a:r>
                <a:endParaRPr dirty="0"/>
              </a:p>
            </p:txBody>
          </p:sp>
        </mc:Choice>
        <mc:Fallback>
          <p:sp>
            <p:nvSpPr>
              <p:cNvPr id="171" name="We initialize both weights and biases by drawing from standard normal distribution…"/>
              <p:cNvSpPr txBox="1">
                <a:spLocks noGrp="1" noRot="1" noChangeAspect="1" noMove="1" noResize="1" noEditPoints="1" noAdjustHandles="1" noChangeArrowheads="1" noChangeShapeType="1" noTextEdit="1"/>
              </p:cNvSpPr>
              <p:nvPr>
                <p:ph type="body" idx="1"/>
              </p:nvPr>
            </p:nvSpPr>
            <p:spPr>
              <a:xfrm>
                <a:off x="952500" y="1606401"/>
                <a:ext cx="11099800" cy="7270899"/>
              </a:xfrm>
              <a:prstGeom prst="rect">
                <a:avLst/>
              </a:prstGeom>
              <a:blipFill>
                <a:blip r:embed="rId2"/>
                <a:stretch>
                  <a:fillRect l="-2526" t="-3607" r="-2581"/>
                </a:stretch>
              </a:blipFill>
            </p:spPr>
            <p:txBody>
              <a:bodyPr/>
              <a:lstStyle/>
              <a:p>
                <a:r>
                  <a:rPr lang="zh-TW" altLang="en-US">
                    <a:noFill/>
                  </a:rPr>
                  <a:t> </a:t>
                </a:r>
              </a:p>
            </p:txBody>
          </p:sp>
        </mc:Fallback>
      </mc:AlternateContent>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1490</TotalTime>
  <Words>3193</Words>
  <Application>Microsoft Office PowerPoint</Application>
  <PresentationFormat>自訂</PresentationFormat>
  <Paragraphs>364</Paragraphs>
  <Slides>74</Slides>
  <Notes>8</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74</vt:i4>
      </vt:variant>
    </vt:vector>
  </HeadingPairs>
  <TitlesOfParts>
    <vt:vector size="84" baseType="lpstr">
      <vt:lpstr>Courier</vt:lpstr>
      <vt:lpstr>Helvetica Light</vt:lpstr>
      <vt:lpstr>Helvetica Neue</vt:lpstr>
      <vt:lpstr>Helvetica Neue Light</vt:lpstr>
      <vt:lpstr>Helvetica Neue Medium</vt:lpstr>
      <vt:lpstr>Helvetica Neue Thin</vt:lpstr>
      <vt:lpstr>Arial</vt:lpstr>
      <vt:lpstr>Cambria Math</vt:lpstr>
      <vt:lpstr>Helvetica</vt:lpstr>
      <vt:lpstr>White</vt:lpstr>
      <vt:lpstr>Deep Learning Lab 10:  Neural Networks from Scratch &amp; TensorFlow 101</vt:lpstr>
      <vt:lpstr>Outline</vt:lpstr>
      <vt:lpstr>Outline</vt:lpstr>
      <vt:lpstr>Neural Networks from Scratch</vt:lpstr>
      <vt:lpstr>Neural Networks from Scratch</vt:lpstr>
      <vt:lpstr>Model Architecture</vt:lpstr>
      <vt:lpstr>Model Architecture</vt:lpstr>
      <vt:lpstr>Model Architecture</vt:lpstr>
      <vt:lpstr>Initialization</vt:lpstr>
      <vt:lpstr>Feedforward</vt:lpstr>
      <vt:lpstr>PowerPoint 簡報</vt:lpstr>
      <vt:lpstr>Activation Functions</vt:lpstr>
      <vt:lpstr>Activation Functions</vt:lpstr>
      <vt:lpstr>Backpropagation</vt:lpstr>
      <vt:lpstr>PowerPoint 簡報</vt:lpstr>
      <vt:lpstr>Training</vt:lpstr>
      <vt:lpstr>Training</vt:lpstr>
      <vt:lpstr>Optimization</vt:lpstr>
      <vt:lpstr>Optimization</vt:lpstr>
      <vt:lpstr>Results</vt:lpstr>
      <vt:lpstr>PowerPoint 簡報</vt:lpstr>
      <vt:lpstr>Outline</vt:lpstr>
      <vt:lpstr>Deep Learning Framework</vt:lpstr>
      <vt:lpstr>TensorFlow v.s. PyTorch</vt:lpstr>
      <vt:lpstr>TensorFlow v.s. PyTorch</vt:lpstr>
      <vt:lpstr>TensorFlow</vt:lpstr>
      <vt:lpstr>TensorFlow</vt:lpstr>
      <vt:lpstr>PowerPoint 簡報</vt:lpstr>
      <vt:lpstr>Outline</vt:lpstr>
      <vt:lpstr>Software requirements</vt:lpstr>
      <vt:lpstr>Install CUDA</vt:lpstr>
      <vt:lpstr>Environment Setup</vt:lpstr>
      <vt:lpstr>Environment Setup</vt:lpstr>
      <vt:lpstr>Install TensorFlow 2</vt:lpstr>
      <vt:lpstr>Install TensorFlow 2</vt:lpstr>
      <vt:lpstr>Install TensorFlow 2</vt:lpstr>
      <vt:lpstr>Google Colab</vt:lpstr>
      <vt:lpstr>Outline</vt:lpstr>
      <vt:lpstr>TensorFlow 2 Quickstart</vt:lpstr>
      <vt:lpstr>Limit GPU Memory Growth</vt:lpstr>
      <vt:lpstr>Outline</vt:lpstr>
      <vt:lpstr>Dataset Preparation</vt:lpstr>
      <vt:lpstr>Outline</vt:lpstr>
      <vt:lpstr>Build model via Sequential API</vt:lpstr>
      <vt:lpstr>Build model via Sequential API</vt:lpstr>
      <vt:lpstr>Build model via Sequential API</vt:lpstr>
      <vt:lpstr>Build model via Sequential API</vt:lpstr>
      <vt:lpstr>Build model via Functional API</vt:lpstr>
      <vt:lpstr>Build model via Functional API</vt:lpstr>
      <vt:lpstr>Build model via Functional API</vt:lpstr>
      <vt:lpstr>Build model via Functional API</vt:lpstr>
      <vt:lpstr>Build model via Model Subclassing</vt:lpstr>
      <vt:lpstr>Build model via Model Subclassing</vt:lpstr>
      <vt:lpstr>Build model via Model Subclassing</vt:lpstr>
      <vt:lpstr>Custom Training</vt:lpstr>
      <vt:lpstr>Training</vt:lpstr>
      <vt:lpstr>Custom Training</vt:lpstr>
      <vt:lpstr>Custom Training</vt:lpstr>
      <vt:lpstr>Gradients and Automatic Differentiation</vt:lpstr>
      <vt:lpstr>Gradients and Automatic Differentiation</vt:lpstr>
      <vt:lpstr>Gradients and Automatic Differentiation</vt:lpstr>
      <vt:lpstr>Sequential API, Functional API, and Model Subclassing</vt:lpstr>
      <vt:lpstr>Outline</vt:lpstr>
      <vt:lpstr>Better Performance with tf.function</vt:lpstr>
      <vt:lpstr>Better Performance with tf.function</vt:lpstr>
      <vt:lpstr>Debugging</vt:lpstr>
      <vt:lpstr>Python Side Effects</vt:lpstr>
      <vt:lpstr>Python Side Effects</vt:lpstr>
      <vt:lpstr>Python Side Effects</vt:lpstr>
      <vt:lpstr>Outline</vt:lpstr>
      <vt:lpstr>Customize Gradient Flow</vt:lpstr>
      <vt:lpstr>Customize Gradient Flow</vt:lpstr>
      <vt:lpstr>Customize Gradient Flow</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Lab 10:  Neural Networks from Scratch &amp; TensorFlow 101</dc:title>
  <cp:lastModifiedBy> </cp:lastModifiedBy>
  <cp:revision>12</cp:revision>
  <dcterms:modified xsi:type="dcterms:W3CDTF">2021-10-21T02:55:01Z</dcterms:modified>
</cp:coreProperties>
</file>